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3"/>
  </p:sldMasterIdLst>
  <p:notesMasterIdLst>
    <p:notesMasterId r:id="rId44"/>
  </p:notesMasterIdLst>
  <p:sldIdLst>
    <p:sldId id="6615" r:id="rId4"/>
    <p:sldId id="4109" r:id="rId5"/>
    <p:sldId id="5785" r:id="rId6"/>
    <p:sldId id="6658" r:id="rId7"/>
    <p:sldId id="6656" r:id="rId8"/>
    <p:sldId id="6693" r:id="rId9"/>
    <p:sldId id="6617" r:id="rId10"/>
    <p:sldId id="4375" r:id="rId11"/>
    <p:sldId id="5387" r:id="rId12"/>
    <p:sldId id="4158" r:id="rId13"/>
    <p:sldId id="6625" r:id="rId14"/>
    <p:sldId id="6144" r:id="rId15"/>
    <p:sldId id="6146" r:id="rId16"/>
    <p:sldId id="6147" r:id="rId17"/>
    <p:sldId id="6142" r:id="rId18"/>
    <p:sldId id="5395" r:id="rId19"/>
    <p:sldId id="6661" r:id="rId20"/>
    <p:sldId id="4320" r:id="rId21"/>
    <p:sldId id="5952" r:id="rId22"/>
    <p:sldId id="5957" r:id="rId23"/>
    <p:sldId id="5956" r:id="rId24"/>
    <p:sldId id="5958" r:id="rId25"/>
    <p:sldId id="5959" r:id="rId26"/>
    <p:sldId id="6627" r:id="rId27"/>
    <p:sldId id="5972" r:id="rId28"/>
    <p:sldId id="6731" r:id="rId29"/>
    <p:sldId id="6732" r:id="rId30"/>
    <p:sldId id="6733" r:id="rId31"/>
    <p:sldId id="6734" r:id="rId32"/>
    <p:sldId id="6735" r:id="rId33"/>
    <p:sldId id="6736" r:id="rId34"/>
    <p:sldId id="6737" r:id="rId35"/>
    <p:sldId id="6738" r:id="rId36"/>
    <p:sldId id="6739" r:id="rId37"/>
    <p:sldId id="6727" r:id="rId38"/>
    <p:sldId id="6742" r:id="rId39"/>
    <p:sldId id="6728" r:id="rId40"/>
    <p:sldId id="6726" r:id="rId41"/>
    <p:sldId id="6729" r:id="rId42"/>
    <p:sldId id="6730"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9A356E5-B845-6441-9767-81654E05A195}">
          <p14:sldIdLst>
            <p14:sldId id="6615"/>
            <p14:sldId id="4109"/>
            <p14:sldId id="5785"/>
            <p14:sldId id="6658"/>
            <p14:sldId id="6656"/>
            <p14:sldId id="6693"/>
            <p14:sldId id="6617"/>
            <p14:sldId id="4375"/>
            <p14:sldId id="5387"/>
            <p14:sldId id="4158"/>
            <p14:sldId id="6625"/>
            <p14:sldId id="6144"/>
            <p14:sldId id="6146"/>
            <p14:sldId id="6147"/>
            <p14:sldId id="6142"/>
            <p14:sldId id="5395"/>
            <p14:sldId id="6661"/>
            <p14:sldId id="4320"/>
          </p14:sldIdLst>
        </p14:section>
        <p14:section name="資料2" id="{D2A001D8-8CB0-D54B-9659-EAE19F8C93A6}">
          <p14:sldIdLst/>
        </p14:section>
        <p14:section name="資料3" id="{E0A700E0-48C7-8941-8C19-4AD38EC607AE}">
          <p14:sldIdLst>
            <p14:sldId id="5952"/>
            <p14:sldId id="5957"/>
            <p14:sldId id="5956"/>
            <p14:sldId id="5958"/>
            <p14:sldId id="5959"/>
            <p14:sldId id="6627"/>
            <p14:sldId id="5972"/>
          </p14:sldIdLst>
        </p14:section>
        <p14:section name="受講料" id="{F5951DA1-3624-F445-8FF6-A91E48F02F6B}">
          <p14:sldIdLst>
            <p14:sldId id="6731"/>
            <p14:sldId id="6732"/>
            <p14:sldId id="6733"/>
            <p14:sldId id="6734"/>
            <p14:sldId id="6735"/>
            <p14:sldId id="6736"/>
            <p14:sldId id="6737"/>
            <p14:sldId id="6738"/>
            <p14:sldId id="6739"/>
            <p14:sldId id="6727"/>
            <p14:sldId id="6742"/>
            <p14:sldId id="6728"/>
            <p14:sldId id="6726"/>
            <p14:sldId id="6729"/>
            <p14:sldId id="6730"/>
          </p14:sldIdLst>
        </p14:section>
      </p14:sectionLst>
    </p:ext>
    <p:ext uri="{EFAFB233-063F-42B5-8137-9DF3F51BA10A}">
      <p15:sldGuideLst xmlns:p15="http://schemas.microsoft.com/office/powerpoint/2012/main">
        <p15:guide id="1" pos="347" userDrawn="1">
          <p15:clr>
            <a:srgbClr val="A4A3A4"/>
          </p15:clr>
        </p15:guide>
        <p15:guide id="2" pos="7491" userDrawn="1">
          <p15:clr>
            <a:srgbClr val="A4A3A4"/>
          </p15:clr>
        </p15:guide>
        <p15:guide id="3" orient="horz" pos="4042" userDrawn="1">
          <p15:clr>
            <a:srgbClr val="A4A3A4"/>
          </p15:clr>
        </p15:guide>
        <p15:guide id="4" orient="horz" pos="48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0FD"/>
    <a:srgbClr val="081F5C"/>
    <a:srgbClr val="6884ED"/>
    <a:srgbClr val="FFE501"/>
    <a:srgbClr val="FF8050"/>
    <a:srgbClr val="403491"/>
    <a:srgbClr val="F2BB40"/>
    <a:srgbClr val="EF8634"/>
    <a:srgbClr val="9799F9"/>
    <a:srgbClr val="DBD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294"/>
    <p:restoredTop sz="95627"/>
  </p:normalViewPr>
  <p:slideViewPr>
    <p:cSldViewPr snapToGrid="0">
      <p:cViewPr>
        <p:scale>
          <a:sx n="115" d="100"/>
          <a:sy n="115" d="100"/>
        </p:scale>
        <p:origin x="-344" y="168"/>
      </p:cViewPr>
      <p:guideLst>
        <p:guide pos="347"/>
        <p:guide pos="7491"/>
        <p:guide orient="horz" pos="4042"/>
        <p:guide orient="horz" pos="48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投資経験</c:v>
                </c:pt>
              </c:strCache>
            </c:strRef>
          </c:tx>
          <c:dPt>
            <c:idx val="0"/>
            <c:bubble3D val="0"/>
            <c:spPr>
              <a:solidFill>
                <a:srgbClr val="081F5C"/>
              </a:solidFill>
              <a:ln w="19050">
                <a:solidFill>
                  <a:schemeClr val="lt1"/>
                </a:solidFill>
              </a:ln>
              <a:effectLst/>
            </c:spPr>
            <c:extLst>
              <c:ext xmlns:c16="http://schemas.microsoft.com/office/drawing/2014/chart" uri="{C3380CC4-5D6E-409C-BE32-E72D297353CC}">
                <c16:uniqueId val="{00000001-A616-4872-8A6A-F6DA4037FE0C}"/>
              </c:ext>
            </c:extLst>
          </c:dPt>
          <c:dPt>
            <c:idx val="1"/>
            <c:bubble3D val="0"/>
            <c:spPr>
              <a:solidFill>
                <a:srgbClr val="6884ED"/>
              </a:solidFill>
              <a:ln w="19050">
                <a:solidFill>
                  <a:schemeClr val="lt1"/>
                </a:solidFill>
              </a:ln>
              <a:effectLst/>
            </c:spPr>
            <c:extLst>
              <c:ext xmlns:c16="http://schemas.microsoft.com/office/drawing/2014/chart" uri="{C3380CC4-5D6E-409C-BE32-E72D297353CC}">
                <c16:uniqueId val="{00000003-A616-4872-8A6A-F6DA4037FE0C}"/>
              </c:ext>
            </c:extLst>
          </c:dPt>
          <c:cat>
            <c:strRef>
              <c:f>Sheet1!$A$2:$A$3</c:f>
              <c:strCache>
                <c:ptCount val="2"/>
                <c:pt idx="0">
                  <c:v>投資初心者</c:v>
                </c:pt>
                <c:pt idx="1">
                  <c:v>投資経験者</c:v>
                </c:pt>
              </c:strCache>
            </c:strRef>
          </c:cat>
          <c:val>
            <c:numRef>
              <c:f>Sheet1!$B$2:$B$3</c:f>
              <c:numCache>
                <c:formatCode>0%</c:formatCode>
                <c:ptCount val="2"/>
                <c:pt idx="0">
                  <c:v>0.66</c:v>
                </c:pt>
                <c:pt idx="1">
                  <c:v>0.34</c:v>
                </c:pt>
              </c:numCache>
            </c:numRef>
          </c:val>
          <c:extLst>
            <c:ext xmlns:c16="http://schemas.microsoft.com/office/drawing/2014/chart" uri="{C3380CC4-5D6E-409C-BE32-E72D297353CC}">
              <c16:uniqueId val="{00000000-A616-4872-8A6A-F6DA4037FE0C}"/>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893023759"/>
        <c:axId val="1124406160"/>
      </c:barChart>
      <c:catAx>
        <c:axId val="1893023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6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crossAx val="1124406160"/>
        <c:crosses val="autoZero"/>
        <c:auto val="1"/>
        <c:lblAlgn val="ctr"/>
        <c:lblOffset val="100"/>
        <c:noMultiLvlLbl val="0"/>
      </c:catAx>
      <c:valAx>
        <c:axId val="1124406160"/>
        <c:scaling>
          <c:orientation val="minMax"/>
        </c:scaling>
        <c:delete val="1"/>
        <c:axPos val="l"/>
        <c:numFmt formatCode="General" sourceLinked="1"/>
        <c:majorTickMark val="none"/>
        <c:minorTickMark val="none"/>
        <c:tickLblPos val="nextTo"/>
        <c:crossAx val="189302375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D71E5-90F3-FB4B-825E-F9D2FB4DF80C}" type="datetimeFigureOut">
              <a:t>2026/1/30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8A58-26C8-4547-B953-615720C66C7C}" type="slidenum">
              <a:t>‹#›</a:t>
            </a:fld>
            <a:endParaRPr kumimoji="1" lang="ja-JP" altLang="en-US"/>
          </a:p>
        </p:txBody>
      </p:sp>
    </p:spTree>
    <p:extLst>
      <p:ext uri="{BB962C8B-B14F-4D97-AF65-F5344CB8AC3E}">
        <p14:creationId xmlns:p14="http://schemas.microsoft.com/office/powerpoint/2010/main" val="11210078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006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0F08C-CC96-0CBE-0FF3-4BD4F6F468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BF3E85-2B36-DD52-2564-7CB20B379D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B911F2-DC7B-2FCD-CCBB-CF7DE2E95526}"/>
              </a:ext>
            </a:extLst>
          </p:cNvPr>
          <p:cNvSpPr>
            <a:spLocks noGrp="1"/>
          </p:cNvSpPr>
          <p:nvPr>
            <p:ph type="body" idx="1"/>
          </p:nvPr>
        </p:nvSpPr>
        <p:spPr/>
        <p:txBody>
          <a:bodyPr/>
          <a:lstStyle/>
          <a:p>
            <a:r>
              <a:rPr kumimoji="1" lang="en-US" altLang="ja-JP"/>
              <a:t>2023</a:t>
            </a:r>
            <a:r>
              <a:rPr kumimoji="1" lang="ja-JP" altLang="en-US"/>
              <a:t>年は</a:t>
            </a:r>
            <a:r>
              <a:rPr kumimoji="1" lang="en-US" altLang="ja-JP"/>
              <a:t>1500</a:t>
            </a:r>
            <a:r>
              <a:rPr kumimoji="1" lang="ja-JP" altLang="en-US"/>
              <a:t>社、</a:t>
            </a:r>
            <a:r>
              <a:rPr kumimoji="1" lang="en-US" altLang="ja-JP"/>
              <a:t>2024</a:t>
            </a:r>
            <a:r>
              <a:rPr kumimoji="1" lang="ja-JP" altLang="en-US"/>
              <a:t>年は</a:t>
            </a:r>
            <a:r>
              <a:rPr kumimoji="1" lang="en-US" altLang="ja-JP"/>
              <a:t>911</a:t>
            </a:r>
            <a:r>
              <a:rPr kumimoji="1" lang="ja-JP" altLang="en-US"/>
              <a:t>社もあるんです。</a:t>
            </a:r>
            <a:endParaRPr kumimoji="1" lang="en-US" altLang="ja-JP"/>
          </a:p>
          <a:p>
            <a:endParaRPr kumimoji="1" lang="en-US" altLang="ja-JP"/>
          </a:p>
          <a:p>
            <a:r>
              <a:rPr kumimoji="1" lang="ja-JP" altLang="en-US"/>
              <a:t>なんと！</a:t>
            </a:r>
            <a:r>
              <a:rPr kumimoji="1" lang="en-US" altLang="ja-JP"/>
              <a:t>2023</a:t>
            </a:r>
            <a:r>
              <a:rPr kumimoji="1" lang="ja-JP" altLang="en-US"/>
              <a:t>年は</a:t>
            </a:r>
            <a:r>
              <a:rPr kumimoji="1" lang="en-US" altLang="ja-JP"/>
              <a:t>3</a:t>
            </a:r>
            <a:r>
              <a:rPr kumimoji="1" lang="ja-JP" altLang="en-US"/>
              <a:t>社に</a:t>
            </a:r>
            <a:r>
              <a:rPr kumimoji="1" lang="en-US" altLang="ja-JP"/>
              <a:t>1</a:t>
            </a:r>
            <a:r>
              <a:rPr kumimoji="1" lang="ja-JP" altLang="en-US"/>
              <a:t>社、</a:t>
            </a:r>
            <a:r>
              <a:rPr kumimoji="1" lang="en-US" altLang="ja-JP"/>
              <a:t>2024</a:t>
            </a:r>
            <a:r>
              <a:rPr kumimoji="1" lang="ja-JP" altLang="en-US"/>
              <a:t>年は</a:t>
            </a:r>
            <a:r>
              <a:rPr kumimoji="1" lang="en-US" altLang="ja-JP"/>
              <a:t>4.5</a:t>
            </a:r>
            <a:r>
              <a:rPr kumimoji="1" lang="ja-JP" altLang="en-US"/>
              <a:t>社に</a:t>
            </a:r>
            <a:r>
              <a:rPr kumimoji="1" lang="en-US" altLang="ja-JP"/>
              <a:t>1</a:t>
            </a:r>
            <a:r>
              <a:rPr kumimoji="1" lang="ja-JP" altLang="en-US"/>
              <a:t>社が</a:t>
            </a:r>
            <a:r>
              <a:rPr kumimoji="1" lang="en-US" altLang="ja-JP"/>
              <a:t>20</a:t>
            </a:r>
            <a:r>
              <a:rPr kumimoji="1" lang="ja-JP" altLang="en-US"/>
              <a:t>％以上になっているんです！</a:t>
            </a:r>
            <a:endParaRPr kumimoji="1" lang="en-US" altLang="ja-JP"/>
          </a:p>
          <a:p>
            <a:endParaRPr kumimoji="1" lang="en-US" altLang="ja-JP"/>
          </a:p>
          <a:p>
            <a:r>
              <a:rPr kumimoji="1" lang="ja-JP" altLang="en-US"/>
              <a:t>（年利</a:t>
            </a:r>
            <a:r>
              <a:rPr kumimoji="1" lang="en-US" altLang="ja-JP"/>
              <a:t>20</a:t>
            </a:r>
            <a:r>
              <a:rPr kumimoji="1" lang="ja-JP" altLang="en-US"/>
              <a:t>％は以外と簡単だと思ってもらえるように）</a:t>
            </a:r>
          </a:p>
        </p:txBody>
      </p:sp>
      <p:sp>
        <p:nvSpPr>
          <p:cNvPr id="4" name="スライド番号プレースホルダー 3">
            <a:extLst>
              <a:ext uri="{FF2B5EF4-FFF2-40B4-BE49-F238E27FC236}">
                <a16:creationId xmlns:a16="http://schemas.microsoft.com/office/drawing/2014/main" id="{C36EC45F-F7B7-D423-516F-F8FB43DCF9B5}"/>
              </a:ext>
            </a:extLst>
          </p:cNvPr>
          <p:cNvSpPr>
            <a:spLocks noGrp="1"/>
          </p:cNvSpPr>
          <p:nvPr>
            <p:ph type="sldNum" sz="quarter" idx="5"/>
          </p:nvPr>
        </p:nvSpPr>
        <p:spPr/>
        <p:txBody>
          <a:bodyPr/>
          <a:lstStyle/>
          <a:p>
            <a:fld id="{CBCF8A58-26C8-4547-B953-615720C66C7C}" type="slidenum">
              <a:rPr lang="en-US" altLang="ja-JP" smtClean="0"/>
              <a:t>10</a:t>
            </a:fld>
            <a:endParaRPr kumimoji="1" lang="ja-JP" altLang="en-US"/>
          </a:p>
        </p:txBody>
      </p:sp>
    </p:spTree>
    <p:extLst>
      <p:ext uri="{BB962C8B-B14F-4D97-AF65-F5344CB8AC3E}">
        <p14:creationId xmlns:p14="http://schemas.microsoft.com/office/powerpoint/2010/main" val="125770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br>
              <a:rPr lang="ja-JP" altLang="en-US" b="0">
                <a:effectLst/>
              </a:rPr>
            </a:br>
            <a:br>
              <a:rPr lang="ja-JP" altLang="en-US" b="0">
                <a:effectLst/>
              </a:rPr>
            </a:br>
            <a:r>
              <a:rPr kumimoji="1" lang="ja-JP" altLang="en-US" sz="1200" b="0" i="0" u="none" strike="noStrike" kern="1200">
                <a:solidFill>
                  <a:schemeClr val="tx1"/>
                </a:solidFill>
                <a:effectLst/>
                <a:latin typeface="+mn-lt"/>
                <a:ea typeface="+mn-ea"/>
                <a:cs typeface="+mn-cs"/>
              </a:rPr>
              <a:t>例えば</a:t>
            </a:r>
            <a:r>
              <a:rPr kumimoji="1" lang="en" altLang="ja-JP" sz="1200" b="0" i="0" u="none" strike="noStrike" kern="1200" err="1">
                <a:solidFill>
                  <a:schemeClr val="tx1"/>
                </a:solidFill>
                <a:effectLst/>
                <a:latin typeface="+mn-lt"/>
                <a:ea typeface="+mn-ea"/>
                <a:cs typeface="+mn-cs"/>
              </a:rPr>
              <a:t>LINEYahoo</a:t>
            </a:r>
            <a:r>
              <a:rPr kumimoji="1" lang="ja-JP" altLang="en-US" sz="1200" b="0" i="0" u="none" strike="noStrike" kern="1200">
                <a:solidFill>
                  <a:schemeClr val="tx1"/>
                </a:solidFill>
                <a:effectLst/>
                <a:latin typeface="+mn-lt"/>
                <a:ea typeface="+mn-ea"/>
                <a:cs typeface="+mn-cs"/>
              </a:rPr>
              <a:t>株式会社、</a:t>
            </a:r>
            <a:r>
              <a:rPr kumimoji="1" lang="en-US" altLang="ja-JP" sz="1200" b="0" i="0" u="none" strike="noStrike" kern="1200">
                <a:solidFill>
                  <a:schemeClr val="tx1"/>
                </a:solidFill>
                <a:effectLst/>
                <a:latin typeface="+mn-lt"/>
                <a:ea typeface="+mn-ea"/>
                <a:cs typeface="+mn-cs"/>
              </a:rPr>
              <a:t>1</a:t>
            </a:r>
            <a:r>
              <a:rPr kumimoji="1" lang="ja-JP" altLang="en-US" sz="1200" b="0" i="0" u="none" strike="noStrike" kern="1200">
                <a:solidFill>
                  <a:schemeClr val="tx1"/>
                </a:solidFill>
                <a:effectLst/>
                <a:latin typeface="+mn-lt"/>
                <a:ea typeface="+mn-ea"/>
                <a:cs typeface="+mn-cs"/>
              </a:rPr>
              <a:t>年で</a:t>
            </a:r>
            <a:r>
              <a:rPr kumimoji="1" lang="en-US" altLang="ja-JP" sz="1200" b="0" i="0" u="none" strike="noStrike" kern="1200">
                <a:solidFill>
                  <a:schemeClr val="tx1"/>
                </a:solidFill>
                <a:effectLst/>
                <a:latin typeface="+mn-lt"/>
                <a:ea typeface="+mn-ea"/>
                <a:cs typeface="+mn-cs"/>
              </a:rPr>
              <a:t>1.3</a:t>
            </a:r>
            <a:r>
              <a:rPr kumimoji="1" lang="ja-JP" altLang="en-US" sz="1200" b="0" i="0" u="none" strike="noStrike" kern="1200">
                <a:solidFill>
                  <a:schemeClr val="tx1"/>
                </a:solidFill>
                <a:effectLst/>
                <a:latin typeface="+mn-lt"/>
                <a:ea typeface="+mn-ea"/>
                <a:cs typeface="+mn-cs"/>
              </a:rPr>
              <a:t>倍です！こちらのサービスは使っている人多いと思います。</a:t>
            </a:r>
            <a:endParaRPr lang="ja-JP" altLang="en-US" b="0">
              <a:effectLst/>
            </a:endParaRPr>
          </a:p>
          <a:p>
            <a:pPr rtl="0"/>
            <a:r>
              <a:rPr kumimoji="1" lang="ja-JP" altLang="en-US" sz="1200" b="0" i="0" u="none" strike="noStrike" kern="1200">
                <a:solidFill>
                  <a:schemeClr val="tx1"/>
                </a:solidFill>
                <a:effectLst/>
                <a:latin typeface="+mn-lt"/>
                <a:ea typeface="+mn-ea"/>
                <a:cs typeface="+mn-cs"/>
              </a:rPr>
              <a:t>私も</a:t>
            </a:r>
            <a:r>
              <a:rPr kumimoji="1" lang="en" altLang="ja-JP" sz="1200" b="0" i="0" u="none" strike="noStrike" kern="1200">
                <a:solidFill>
                  <a:schemeClr val="tx1"/>
                </a:solidFill>
                <a:effectLst/>
                <a:latin typeface="+mn-lt"/>
                <a:ea typeface="+mn-ea"/>
                <a:cs typeface="+mn-cs"/>
              </a:rPr>
              <a:t>LINE</a:t>
            </a:r>
            <a:r>
              <a:rPr kumimoji="1" lang="ja-JP" altLang="en-US" sz="1200" b="0" i="0" u="none" strike="noStrike" kern="1200">
                <a:solidFill>
                  <a:schemeClr val="tx1"/>
                </a:solidFill>
                <a:effectLst/>
                <a:latin typeface="+mn-lt"/>
                <a:ea typeface="+mn-ea"/>
                <a:cs typeface="+mn-cs"/>
              </a:rPr>
              <a:t>は毎日使わせていただいているサービスです。</a:t>
            </a:r>
            <a:endParaRPr lang="ja-JP" altLang="en-US" b="0">
              <a:effectLst/>
            </a:endParaRPr>
          </a:p>
          <a:p>
            <a:pPr rtl="0"/>
            <a:r>
              <a:rPr kumimoji="1" lang="ja-JP" altLang="en-US" sz="1200" b="0" i="0" u="none" strike="noStrike" kern="1200">
                <a:solidFill>
                  <a:schemeClr val="tx1"/>
                </a:solidFill>
                <a:effectLst/>
                <a:latin typeface="+mn-lt"/>
                <a:ea typeface="+mn-ea"/>
                <a:cs typeface="+mn-cs"/>
              </a:rPr>
              <a:t>皆さんも使っていますか？</a:t>
            </a:r>
            <a:endParaRPr lang="ja-JP" altLang="en-US" b="0">
              <a:effectLst/>
            </a:endParaRPr>
          </a:p>
          <a:p>
            <a:pPr rtl="0"/>
            <a:r>
              <a:rPr kumimoji="1" lang="ja-JP" altLang="en-US" sz="1200" b="0" i="0" u="none" strike="noStrike" kern="1200">
                <a:solidFill>
                  <a:schemeClr val="tx1"/>
                </a:solidFill>
                <a:effectLst/>
                <a:latin typeface="+mn-lt"/>
                <a:ea typeface="+mn-ea"/>
                <a:cs typeface="+mn-cs"/>
              </a:rPr>
              <a:t>ここは売り上げが右肩上がり！業績が過去最高のようで！</a:t>
            </a:r>
            <a:endParaRPr lang="ja-JP" altLang="en-US" b="0">
              <a:effectLst/>
            </a:endParaRPr>
          </a:p>
          <a:p>
            <a:pPr rtl="0"/>
            <a:r>
              <a:rPr kumimoji="1" lang="ja-JP" altLang="en-US" sz="1200" b="0" i="0" u="none" strike="noStrike" kern="1200">
                <a:solidFill>
                  <a:schemeClr val="tx1"/>
                </a:solidFill>
                <a:effectLst/>
                <a:latin typeface="+mn-lt"/>
                <a:ea typeface="+mn-ea"/>
                <a:cs typeface="+mn-cs"/>
              </a:rPr>
              <a:t>順調に株価も上がってます。</a:t>
            </a:r>
            <a:endParaRPr lang="ja-JP" altLang="en-US" b="0">
              <a:effectLst/>
            </a:endParaRPr>
          </a:p>
          <a:p>
            <a:pPr rtl="0"/>
            <a:br>
              <a:rPr lang="ja-JP" altLang="en-US" b="0">
                <a:effectLst/>
              </a:rPr>
            </a:br>
            <a:r>
              <a:rPr kumimoji="1" lang="ja-JP" altLang="en-US" sz="1200" b="0" i="0" u="none" strike="noStrike" kern="1200">
                <a:solidFill>
                  <a:schemeClr val="tx1"/>
                </a:solidFill>
                <a:effectLst/>
                <a:latin typeface="+mn-lt"/>
                <a:ea typeface="+mn-ea"/>
                <a:cs typeface="+mn-cs"/>
              </a:rPr>
              <a:t>続いて</a:t>
            </a: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11</a:t>
            </a:fld>
            <a:endParaRPr kumimoji="1" lang="ja-JP" altLang="en-US"/>
          </a:p>
        </p:txBody>
      </p:sp>
    </p:spTree>
    <p:extLst>
      <p:ext uri="{BB962C8B-B14F-4D97-AF65-F5344CB8AC3E}">
        <p14:creationId xmlns:p14="http://schemas.microsoft.com/office/powerpoint/2010/main" val="2399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kumimoji="1" lang="ja-JP" altLang="en-US" sz="1200" b="0" i="0" u="none" strike="noStrike" kern="1200">
                <a:solidFill>
                  <a:schemeClr val="tx1"/>
                </a:solidFill>
                <a:effectLst/>
                <a:latin typeface="+mn-lt"/>
                <a:ea typeface="+mn-ea"/>
                <a:cs typeface="+mn-cs"/>
              </a:rPr>
              <a:t>続いてスシローさん！</a:t>
            </a:r>
            <a:endParaRPr lang="ja-JP" altLang="en-US" b="0">
              <a:effectLst/>
            </a:endParaRPr>
          </a:p>
          <a:p>
            <a:pPr rtl="0"/>
            <a:r>
              <a:rPr kumimoji="1" lang="ja-JP" altLang="en-US" sz="1200" b="0" i="0" u="none" strike="noStrike" kern="1200">
                <a:solidFill>
                  <a:schemeClr val="tx1"/>
                </a:solidFill>
                <a:effectLst/>
                <a:latin typeface="+mn-lt"/>
                <a:ea typeface="+mn-ea"/>
                <a:cs typeface="+mn-cs"/>
              </a:rPr>
              <a:t>ここ私大好きなんです、皆さんどうですか？</a:t>
            </a:r>
            <a:endParaRPr lang="ja-JP" altLang="en-US" b="0">
              <a:effectLst/>
            </a:endParaRPr>
          </a:p>
          <a:p>
            <a:pPr rtl="0"/>
            <a:r>
              <a:rPr kumimoji="1" lang="ja-JP" altLang="en-US" sz="1200" b="0" i="0" u="none" strike="noStrike" kern="1200">
                <a:solidFill>
                  <a:schemeClr val="tx1"/>
                </a:solidFill>
                <a:effectLst/>
                <a:latin typeface="+mn-lt"/>
                <a:ea typeface="+mn-ea"/>
                <a:cs typeface="+mn-cs"/>
              </a:rPr>
              <a:t>ここすごいです、たった</a:t>
            </a:r>
            <a:r>
              <a:rPr kumimoji="1" lang="en-US" altLang="ja-JP" sz="1200" b="0" i="0" u="none" strike="noStrike" kern="1200">
                <a:solidFill>
                  <a:schemeClr val="tx1"/>
                </a:solidFill>
                <a:effectLst/>
                <a:latin typeface="+mn-lt"/>
                <a:ea typeface="+mn-ea"/>
                <a:cs typeface="+mn-cs"/>
              </a:rPr>
              <a:t>3</a:t>
            </a:r>
            <a:r>
              <a:rPr kumimoji="1" lang="ja-JP" altLang="en-US" sz="1200" b="0" i="0" u="none" strike="noStrike" kern="1200">
                <a:solidFill>
                  <a:schemeClr val="tx1"/>
                </a:solidFill>
                <a:effectLst/>
                <a:latin typeface="+mn-lt"/>
                <a:ea typeface="+mn-ea"/>
                <a:cs typeface="+mn-cs"/>
              </a:rPr>
              <a:t>ヶ月で</a:t>
            </a:r>
            <a:r>
              <a:rPr kumimoji="1" lang="en-US" altLang="ja-JP" sz="1200" b="0" i="0" u="none" strike="noStrike" kern="1200">
                <a:solidFill>
                  <a:schemeClr val="tx1"/>
                </a:solidFill>
                <a:effectLst/>
                <a:latin typeface="+mn-lt"/>
                <a:ea typeface="+mn-ea"/>
                <a:cs typeface="+mn-cs"/>
              </a:rPr>
              <a:t>1.5</a:t>
            </a:r>
            <a:r>
              <a:rPr kumimoji="1" lang="ja-JP" altLang="en-US" sz="1200" b="0" i="0" u="none" strike="noStrike" kern="1200">
                <a:solidFill>
                  <a:schemeClr val="tx1"/>
                </a:solidFill>
                <a:effectLst/>
                <a:latin typeface="+mn-lt"/>
                <a:ea typeface="+mn-ea"/>
                <a:cs typeface="+mn-cs"/>
              </a:rPr>
              <a:t>ばい！</a:t>
            </a:r>
            <a:endParaRPr lang="ja-JP" altLang="en-US" b="0">
              <a:effectLst/>
            </a:endParaRPr>
          </a:p>
          <a:p>
            <a:pPr rtl="0"/>
            <a:r>
              <a:rPr kumimoji="1" lang="ja-JP" altLang="en-US" sz="1200" b="0" i="0" u="none" strike="noStrike" kern="1200">
                <a:solidFill>
                  <a:schemeClr val="tx1"/>
                </a:solidFill>
                <a:effectLst/>
                <a:latin typeface="+mn-lt"/>
                <a:ea typeface="+mn-ea"/>
                <a:cs typeface="+mn-cs"/>
              </a:rPr>
              <a:t>もし</a:t>
            </a:r>
            <a:r>
              <a:rPr kumimoji="1" lang="en-US" altLang="ja-JP" sz="1200" b="0" i="0" u="none" strike="noStrike" kern="1200">
                <a:solidFill>
                  <a:schemeClr val="tx1"/>
                </a:solidFill>
                <a:effectLst/>
                <a:latin typeface="+mn-lt"/>
                <a:ea typeface="+mn-ea"/>
                <a:cs typeface="+mn-cs"/>
              </a:rPr>
              <a:t>10</a:t>
            </a:r>
            <a:r>
              <a:rPr kumimoji="1" lang="ja-JP" altLang="en-US" sz="1200" b="0" i="0" u="none" strike="noStrike" kern="1200">
                <a:solidFill>
                  <a:schemeClr val="tx1"/>
                </a:solidFill>
                <a:effectLst/>
                <a:latin typeface="+mn-lt"/>
                <a:ea typeface="+mn-ea"/>
                <a:cs typeface="+mn-cs"/>
              </a:rPr>
              <a:t>万円投資していたとしたら</a:t>
            </a:r>
            <a:endParaRPr lang="ja-JP" altLang="en-US" b="0">
              <a:effectLst/>
            </a:endParaRPr>
          </a:p>
          <a:p>
            <a:pPr rtl="0"/>
            <a:r>
              <a:rPr kumimoji="1" lang="en-US" altLang="ja-JP" sz="1200" b="0" i="0" u="none" strike="noStrike" kern="1200">
                <a:solidFill>
                  <a:schemeClr val="tx1"/>
                </a:solidFill>
                <a:effectLst/>
                <a:latin typeface="+mn-lt"/>
                <a:ea typeface="+mn-ea"/>
                <a:cs typeface="+mn-cs"/>
              </a:rPr>
              <a:t>3</a:t>
            </a:r>
            <a:r>
              <a:rPr kumimoji="1" lang="ja-JP" altLang="en-US" sz="1200" b="0" i="0" u="none" strike="noStrike" kern="1200">
                <a:solidFill>
                  <a:schemeClr val="tx1"/>
                </a:solidFill>
                <a:effectLst/>
                <a:latin typeface="+mn-lt"/>
                <a:ea typeface="+mn-ea"/>
                <a:cs typeface="+mn-cs"/>
              </a:rPr>
              <a:t>ヶ月で</a:t>
            </a:r>
            <a:r>
              <a:rPr kumimoji="1" lang="en-US" altLang="ja-JP" sz="1200" b="0" i="0" u="none" strike="noStrike" kern="1200">
                <a:solidFill>
                  <a:schemeClr val="tx1"/>
                </a:solidFill>
                <a:effectLst/>
                <a:latin typeface="+mn-lt"/>
                <a:ea typeface="+mn-ea"/>
                <a:cs typeface="+mn-cs"/>
              </a:rPr>
              <a:t>10</a:t>
            </a:r>
            <a:r>
              <a:rPr kumimoji="1" lang="ja-JP" altLang="en-US" sz="1200" b="0" i="0" u="none" strike="noStrike" kern="1200">
                <a:solidFill>
                  <a:schemeClr val="tx1"/>
                </a:solidFill>
                <a:effectLst/>
                <a:latin typeface="+mn-lt"/>
                <a:ea typeface="+mn-ea"/>
                <a:cs typeface="+mn-cs"/>
              </a:rPr>
              <a:t>万円が</a:t>
            </a:r>
            <a:r>
              <a:rPr kumimoji="1" lang="en-US" altLang="ja-JP" sz="1200" b="0" i="0" u="none" strike="noStrike" kern="1200">
                <a:solidFill>
                  <a:schemeClr val="tx1"/>
                </a:solidFill>
                <a:effectLst/>
                <a:latin typeface="+mn-lt"/>
                <a:ea typeface="+mn-ea"/>
                <a:cs typeface="+mn-cs"/>
              </a:rPr>
              <a:t>15</a:t>
            </a:r>
            <a:r>
              <a:rPr kumimoji="1" lang="ja-JP" altLang="en-US" sz="1200" b="0" i="0" u="none" strike="noStrike" kern="1200">
                <a:solidFill>
                  <a:schemeClr val="tx1"/>
                </a:solidFill>
                <a:effectLst/>
                <a:latin typeface="+mn-lt"/>
                <a:ea typeface="+mn-ea"/>
                <a:cs typeface="+mn-cs"/>
              </a:rPr>
              <a:t>万円になる計算です。プラス</a:t>
            </a:r>
            <a:r>
              <a:rPr kumimoji="1" lang="en-US" altLang="ja-JP" sz="1200" b="0" i="0" u="none" strike="noStrike" kern="1200">
                <a:solidFill>
                  <a:schemeClr val="tx1"/>
                </a:solidFill>
                <a:effectLst/>
                <a:latin typeface="+mn-lt"/>
                <a:ea typeface="+mn-ea"/>
                <a:cs typeface="+mn-cs"/>
              </a:rPr>
              <a:t>5</a:t>
            </a:r>
            <a:r>
              <a:rPr kumimoji="1" lang="ja-JP" altLang="en-US" sz="1200" b="0" i="0" u="none" strike="noStrike" kern="1200">
                <a:solidFill>
                  <a:schemeClr val="tx1"/>
                </a:solidFill>
                <a:effectLst/>
                <a:latin typeface="+mn-lt"/>
                <a:ea typeface="+mn-ea"/>
                <a:cs typeface="+mn-cs"/>
              </a:rPr>
              <a:t>万円！</a:t>
            </a:r>
            <a:endParaRPr lang="ja-JP" altLang="en-US" b="0">
              <a:effectLst/>
            </a:endParaRPr>
          </a:p>
          <a:p>
            <a:pPr rtl="0"/>
            <a:r>
              <a:rPr kumimoji="1" lang="ja-JP" altLang="en-US" sz="1200" b="0" i="0" u="none" strike="noStrike" kern="1200">
                <a:solidFill>
                  <a:schemeClr val="tx1"/>
                </a:solidFill>
                <a:effectLst/>
                <a:latin typeface="+mn-lt"/>
                <a:ea typeface="+mn-ea"/>
                <a:cs typeface="+mn-cs"/>
              </a:rPr>
              <a:t>国内店舗はもちろん、海外にも店舗を拡大していてうまくいっているのも</a:t>
            </a:r>
            <a:endParaRPr lang="ja-JP" altLang="en-US" b="0">
              <a:effectLst/>
            </a:endParaRPr>
          </a:p>
          <a:p>
            <a:pPr rtl="0"/>
            <a:r>
              <a:rPr kumimoji="1" lang="ja-JP" altLang="en-US" sz="1200" b="0" i="0" u="none" strike="noStrike" kern="1200">
                <a:solidFill>
                  <a:schemeClr val="tx1"/>
                </a:solidFill>
                <a:effectLst/>
                <a:latin typeface="+mn-lt"/>
                <a:ea typeface="+mn-ea"/>
                <a:cs typeface="+mn-cs"/>
              </a:rPr>
              <a:t>株価上昇の要因の</a:t>
            </a:r>
            <a:r>
              <a:rPr kumimoji="1" lang="en-US" altLang="ja-JP" sz="1200" b="0" i="0" u="none" strike="noStrike" kern="1200">
                <a:solidFill>
                  <a:schemeClr val="tx1"/>
                </a:solidFill>
                <a:effectLst/>
                <a:latin typeface="+mn-lt"/>
                <a:ea typeface="+mn-ea"/>
                <a:cs typeface="+mn-cs"/>
              </a:rPr>
              <a:t>1</a:t>
            </a:r>
            <a:r>
              <a:rPr kumimoji="1" lang="ja-JP" altLang="en-US" sz="1200" b="0" i="0" u="none" strike="noStrike" kern="1200">
                <a:solidFill>
                  <a:schemeClr val="tx1"/>
                </a:solidFill>
                <a:effectLst/>
                <a:latin typeface="+mn-lt"/>
                <a:ea typeface="+mn-ea"/>
                <a:cs typeface="+mn-cs"/>
              </a:rPr>
              <a:t>つのようです。</a:t>
            </a:r>
            <a:endParaRPr lang="ja-JP" altLang="en-US" b="0">
              <a:effectLst/>
            </a:endParaRPr>
          </a:p>
          <a:p>
            <a:pPr rtl="0"/>
            <a:br>
              <a:rPr lang="ja-JP" altLang="en-US" b="0">
                <a:effectLst/>
              </a:rPr>
            </a:b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12</a:t>
            </a:fld>
            <a:endParaRPr kumimoji="1" lang="ja-JP" altLang="en-US"/>
          </a:p>
        </p:txBody>
      </p:sp>
    </p:spTree>
    <p:extLst>
      <p:ext uri="{BB962C8B-B14F-4D97-AF65-F5344CB8AC3E}">
        <p14:creationId xmlns:p14="http://schemas.microsoft.com/office/powerpoint/2010/main" val="2764621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br>
              <a:rPr lang="ja-JP" altLang="en-US" b="0">
                <a:effectLst/>
              </a:rPr>
            </a:br>
            <a:br>
              <a:rPr lang="ja-JP" altLang="en-US" b="0">
                <a:effectLst/>
              </a:rPr>
            </a:b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13</a:t>
            </a:fld>
            <a:endParaRPr kumimoji="1" lang="ja-JP" altLang="en-US"/>
          </a:p>
        </p:txBody>
      </p:sp>
    </p:spTree>
    <p:extLst>
      <p:ext uri="{BB962C8B-B14F-4D97-AF65-F5344CB8AC3E}">
        <p14:creationId xmlns:p14="http://schemas.microsoft.com/office/powerpoint/2010/main" val="2787283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kumimoji="1" lang="ja-JP" altLang="en-US" sz="1200" b="0" i="0" u="none" strike="noStrike" kern="1200">
                <a:solidFill>
                  <a:schemeClr val="tx1"/>
                </a:solidFill>
                <a:effectLst/>
                <a:latin typeface="+mn-lt"/>
                <a:ea typeface="+mn-ea"/>
                <a:cs typeface="+mn-cs"/>
              </a:rPr>
              <a:t>続いてサンリオさん！キティちゃんの会社ですね。コラボ商品が多い印象があって</a:t>
            </a:r>
            <a:endParaRPr lang="ja-JP" altLang="en-US" b="0">
              <a:effectLst/>
            </a:endParaRPr>
          </a:p>
          <a:p>
            <a:pPr rtl="0"/>
            <a:r>
              <a:rPr kumimoji="1" lang="ja-JP" altLang="en-US" sz="1200" b="0" i="0" u="none" strike="noStrike" kern="1200">
                <a:solidFill>
                  <a:schemeClr val="tx1"/>
                </a:solidFill>
                <a:effectLst/>
                <a:latin typeface="+mn-lt"/>
                <a:ea typeface="+mn-ea"/>
                <a:cs typeface="+mn-cs"/>
              </a:rPr>
              <a:t>日々生活していても目にする機会が多いのではと思います。</a:t>
            </a:r>
            <a:endParaRPr lang="ja-JP" altLang="en-US" b="0">
              <a:effectLst/>
            </a:endParaRPr>
          </a:p>
          <a:p>
            <a:pPr rtl="0"/>
            <a:r>
              <a:rPr kumimoji="1" lang="ja-JP" altLang="en-US" sz="1200" b="0" i="0" u="none" strike="noStrike" kern="1200">
                <a:solidFill>
                  <a:schemeClr val="tx1"/>
                </a:solidFill>
                <a:effectLst/>
                <a:latin typeface="+mn-lt"/>
                <a:ea typeface="+mn-ea"/>
                <a:cs typeface="+mn-cs"/>
              </a:rPr>
              <a:t>サンリオ、いいですよね。女の子のお子さんがいらっしゃる方であれば</a:t>
            </a:r>
            <a:endParaRPr lang="ja-JP" altLang="en-US" b="0">
              <a:effectLst/>
            </a:endParaRPr>
          </a:p>
          <a:p>
            <a:pPr rtl="0"/>
            <a:r>
              <a:rPr kumimoji="1" lang="ja-JP" altLang="en-US" sz="1200" b="0" i="0" u="none" strike="noStrike" kern="1200">
                <a:solidFill>
                  <a:schemeClr val="tx1"/>
                </a:solidFill>
                <a:effectLst/>
                <a:latin typeface="+mn-lt"/>
                <a:ea typeface="+mn-ea"/>
                <a:cs typeface="+mn-cs"/>
              </a:rPr>
              <a:t>皆さんご存知なのではないでしょうか？</a:t>
            </a:r>
            <a:endParaRPr lang="ja-JP" altLang="en-US" b="0">
              <a:effectLst/>
            </a:endParaRPr>
          </a:p>
          <a:p>
            <a:pPr rtl="0"/>
            <a:br>
              <a:rPr lang="ja-JP" altLang="en-US" b="0">
                <a:effectLst/>
              </a:rPr>
            </a:br>
            <a:br>
              <a:rPr lang="ja-JP" altLang="en-US" b="0">
                <a:effectLst/>
              </a:rPr>
            </a:b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14</a:t>
            </a:fld>
            <a:endParaRPr kumimoji="1" lang="ja-JP" altLang="en-US"/>
          </a:p>
        </p:txBody>
      </p:sp>
    </p:spTree>
    <p:extLst>
      <p:ext uri="{BB962C8B-B14F-4D97-AF65-F5344CB8AC3E}">
        <p14:creationId xmlns:p14="http://schemas.microsoft.com/office/powerpoint/2010/main" val="3359391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1332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0919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9534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18</a:t>
            </a:fld>
            <a:endParaRPr kumimoji="1" lang="ja-JP" altLang="en-US"/>
          </a:p>
        </p:txBody>
      </p:sp>
    </p:spTree>
    <p:extLst>
      <p:ext uri="{BB962C8B-B14F-4D97-AF65-F5344CB8AC3E}">
        <p14:creationId xmlns:p14="http://schemas.microsoft.com/office/powerpoint/2010/main" val="3206853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fontAlgn="base"/>
            <a:r>
              <a:rPr kumimoji="1" lang="ja-JP" altLang="en-US" sz="1200" b="0" i="0" u="none" strike="noStrike" kern="1200">
                <a:solidFill>
                  <a:schemeClr val="tx1"/>
                </a:solidFill>
                <a:effectLst/>
                <a:latin typeface="+mn-lt"/>
                <a:ea typeface="+mn-ea"/>
                <a:cs typeface="+mn-cs"/>
              </a:rPr>
              <a:t>まず期間は三ヶ月</a:t>
            </a:r>
          </a:p>
          <a:p>
            <a:pPr rtl="0" fontAlgn="base"/>
            <a:r>
              <a:rPr kumimoji="1" lang="ja-JP" altLang="en-US" sz="1200" b="0" i="0" u="none" strike="noStrike" kern="1200">
                <a:solidFill>
                  <a:schemeClr val="tx1"/>
                </a:solidFill>
                <a:effectLst/>
                <a:latin typeface="+mn-lt"/>
                <a:ea typeface="+mn-ea"/>
                <a:cs typeface="+mn-cs"/>
              </a:rPr>
              <a:t>毎日毎日平日ですね。証券取引所が閉まった後の夕方に動画と</a:t>
            </a:r>
            <a:r>
              <a:rPr kumimoji="1" lang="en" altLang="ja-JP" sz="1200" b="0" i="0" u="none" strike="noStrike" kern="1200">
                <a:solidFill>
                  <a:schemeClr val="tx1"/>
                </a:solidFill>
                <a:effectLst/>
                <a:latin typeface="+mn-lt"/>
                <a:ea typeface="+mn-ea"/>
                <a:cs typeface="+mn-cs"/>
              </a:rPr>
              <a:t>pdf</a:t>
            </a:r>
            <a:r>
              <a:rPr kumimoji="1" lang="ja-JP" altLang="en-US" sz="1200" b="0" i="0" u="none" strike="noStrike" kern="1200">
                <a:solidFill>
                  <a:schemeClr val="tx1"/>
                </a:solidFill>
                <a:effectLst/>
                <a:latin typeface="+mn-lt"/>
                <a:ea typeface="+mn-ea"/>
                <a:cs typeface="+mn-cs"/>
              </a:rPr>
              <a:t>が毎日届きます。</a:t>
            </a:r>
          </a:p>
          <a:p>
            <a:pPr rtl="0" fontAlgn="base"/>
            <a:r>
              <a:rPr kumimoji="1" lang="ja-JP" altLang="en-US" sz="1200" b="0" i="0" u="none" strike="noStrike" kern="1200">
                <a:solidFill>
                  <a:schemeClr val="tx1"/>
                </a:solidFill>
                <a:effectLst/>
                <a:latin typeface="+mn-lt"/>
                <a:ea typeface="+mn-ea"/>
                <a:cs typeface="+mn-cs"/>
              </a:rPr>
              <a:t>何月何日の動画と日記ですと、</a:t>
            </a:r>
          </a:p>
          <a:p>
            <a:pPr rtl="0" fontAlgn="base"/>
            <a:r>
              <a:rPr kumimoji="1" lang="ja-JP" altLang="en-US" sz="1200" b="0" i="0" u="none" strike="noStrike" kern="1200">
                <a:solidFill>
                  <a:schemeClr val="tx1"/>
                </a:solidFill>
                <a:effectLst/>
                <a:latin typeface="+mn-lt"/>
                <a:ea typeface="+mn-ea"/>
                <a:cs typeface="+mn-cs"/>
              </a:rPr>
              <a:t>これを毎日毎日見ることで、この三ヶ月のゼミが終わった後も自分でチャートを読める。</a:t>
            </a:r>
          </a:p>
          <a:p>
            <a:pPr rtl="0" fontAlgn="base"/>
            <a:r>
              <a:rPr kumimoji="1" lang="ja-JP" altLang="en-US" sz="1200" b="0" i="0" u="none" strike="noStrike" kern="1200">
                <a:solidFill>
                  <a:schemeClr val="tx1"/>
                </a:solidFill>
                <a:effectLst/>
                <a:latin typeface="+mn-lt"/>
                <a:ea typeface="+mn-ea"/>
                <a:cs typeface="+mn-cs"/>
              </a:rPr>
              <a:t>そんな状態になれるゼミでございます。</a:t>
            </a:r>
          </a:p>
          <a:p>
            <a:pPr rtl="0" fontAlgn="base"/>
            <a:r>
              <a:rPr kumimoji="1" lang="ja-JP" altLang="en-US" sz="1200" b="0" i="0" u="none" strike="noStrike" kern="1200">
                <a:solidFill>
                  <a:schemeClr val="tx1"/>
                </a:solidFill>
                <a:effectLst/>
                <a:latin typeface="+mn-lt"/>
                <a:ea typeface="+mn-ea"/>
                <a:cs typeface="+mn-cs"/>
              </a:rPr>
              <a:t>もちろん。本体の</a:t>
            </a:r>
            <a:r>
              <a:rPr kumimoji="1" lang="en" altLang="ja-JP" sz="1200" b="0" i="0" u="none" strike="noStrike" kern="1200">
                <a:solidFill>
                  <a:schemeClr val="tx1"/>
                </a:solidFill>
                <a:effectLst/>
                <a:latin typeface="+mn-lt"/>
                <a:ea typeface="+mn-ea"/>
                <a:cs typeface="+mn-cs"/>
              </a:rPr>
              <a:t>gfs</a:t>
            </a:r>
            <a:r>
              <a:rPr kumimoji="1" lang="ja-JP" altLang="en-US" sz="1200" b="0" i="0" u="none" strike="noStrike" kern="1200">
                <a:solidFill>
                  <a:schemeClr val="tx1"/>
                </a:solidFill>
                <a:effectLst/>
                <a:latin typeface="+mn-lt"/>
                <a:ea typeface="+mn-ea"/>
                <a:cs typeface="+mn-cs"/>
              </a:rPr>
              <a:t>のスタンダードプランでもできるようにはなるんですが、やっぱり、毎日毎日情報が来るのはゼミの良さなので、できるようになるまでのスピード感が早いです。</a:t>
            </a:r>
          </a:p>
          <a:p>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19</a:t>
            </a:fld>
            <a:endParaRPr kumimoji="1" lang="ja-JP" altLang="en-US"/>
          </a:p>
        </p:txBody>
      </p:sp>
    </p:spTree>
    <p:extLst>
      <p:ext uri="{BB962C8B-B14F-4D97-AF65-F5344CB8AC3E}">
        <p14:creationId xmlns:p14="http://schemas.microsoft.com/office/powerpoint/2010/main" val="313486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606852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fontAlgn="base"/>
            <a:r>
              <a:rPr kumimoji="1" lang="ja-JP" altLang="en-US" sz="1200" b="0" i="0" u="none" strike="noStrike" kern="1200">
                <a:solidFill>
                  <a:schemeClr val="tx1"/>
                </a:solidFill>
                <a:effectLst/>
                <a:latin typeface="+mn-lt"/>
                <a:ea typeface="+mn-ea"/>
                <a:cs typeface="+mn-cs"/>
              </a:rPr>
              <a:t>こんな感じで解説をしながら、昨日は株価がこうでしたね。今は線がこうなっていて、明日はこうなるかもしれませんね。なんていう話を毎日分かりやすくしてくれるので、講師が今実際に相場をどう見ているのかとか、こんな形で</a:t>
            </a:r>
          </a:p>
          <a:p>
            <a:pPr rtl="0" fontAlgn="base"/>
            <a:r>
              <a:rPr kumimoji="1" lang="ja-JP" altLang="en-US" sz="1200" b="0" i="0" u="none" strike="noStrike" kern="1200">
                <a:solidFill>
                  <a:schemeClr val="tx1"/>
                </a:solidFill>
                <a:effectLst/>
                <a:latin typeface="+mn-lt"/>
                <a:ea typeface="+mn-ea"/>
                <a:cs typeface="+mn-cs"/>
              </a:rPr>
              <a:t>結構ね、そこまで言っちゃうの？っていうぐらい</a:t>
            </a:r>
          </a:p>
          <a:p>
            <a:pPr rtl="0" fontAlgn="base"/>
            <a:r>
              <a:rPr kumimoji="1" lang="ja-JP" altLang="en-US" sz="1200" b="0" i="0" u="none" strike="noStrike" kern="1200">
                <a:solidFill>
                  <a:schemeClr val="tx1"/>
                </a:solidFill>
                <a:effectLst/>
                <a:latin typeface="+mn-lt"/>
                <a:ea typeface="+mn-ea"/>
                <a:cs typeface="+mn-cs"/>
              </a:rPr>
              <a:t>色々教えてくれます。</a:t>
            </a:r>
          </a:p>
          <a:p>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20</a:t>
            </a:fld>
            <a:endParaRPr kumimoji="1" lang="ja-JP" altLang="en-US"/>
          </a:p>
        </p:txBody>
      </p:sp>
    </p:spTree>
    <p:extLst>
      <p:ext uri="{BB962C8B-B14F-4D97-AF65-F5344CB8AC3E}">
        <p14:creationId xmlns:p14="http://schemas.microsoft.com/office/powerpoint/2010/main" val="1419148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fontAlgn="base"/>
            <a:r>
              <a:rPr kumimoji="1" lang="ja-JP" altLang="en-US" sz="1200" b="0" i="0" u="none" strike="noStrike" kern="1200">
                <a:solidFill>
                  <a:schemeClr val="tx1"/>
                </a:solidFill>
                <a:effectLst/>
                <a:latin typeface="+mn-lt"/>
                <a:ea typeface="+mn-ea"/>
                <a:cs typeface="+mn-cs"/>
              </a:rPr>
              <a:t>こちらは毎日届く</a:t>
            </a:r>
            <a:r>
              <a:rPr kumimoji="1" lang="en" altLang="ja-JP" sz="1200" b="0" i="0" u="none" strike="noStrike" kern="1200">
                <a:solidFill>
                  <a:schemeClr val="tx1"/>
                </a:solidFill>
                <a:effectLst/>
                <a:latin typeface="+mn-lt"/>
                <a:ea typeface="+mn-ea"/>
                <a:cs typeface="+mn-cs"/>
              </a:rPr>
              <a:t>PDF</a:t>
            </a:r>
            <a:r>
              <a:rPr kumimoji="1" lang="ja-JP" altLang="en-US" sz="1200" b="0" i="0" u="none" strike="noStrike" kern="1200">
                <a:solidFill>
                  <a:schemeClr val="tx1"/>
                </a:solidFill>
                <a:effectLst/>
                <a:latin typeface="+mn-lt"/>
                <a:ea typeface="+mn-ea"/>
                <a:cs typeface="+mn-cs"/>
              </a:rPr>
              <a:t>を一部抜粋しました。</a:t>
            </a:r>
          </a:p>
          <a:p>
            <a:pPr rtl="0" fontAlgn="base"/>
            <a:r>
              <a:rPr kumimoji="1" lang="ja-JP" altLang="en-US" sz="1200" b="0" i="0" u="none" strike="noStrike" kern="1200">
                <a:solidFill>
                  <a:schemeClr val="tx1"/>
                </a:solidFill>
                <a:effectLst/>
                <a:latin typeface="+mn-lt"/>
                <a:ea typeface="+mn-ea"/>
                <a:cs typeface="+mn-cs"/>
              </a:rPr>
              <a:t>アメリカ経済が株価に与える影響や、今後の考察についても</a:t>
            </a:r>
          </a:p>
          <a:p>
            <a:pPr rtl="0" fontAlgn="base"/>
            <a:r>
              <a:rPr kumimoji="1" lang="ja-JP" altLang="en-US" sz="1200" b="0" i="0" u="none" strike="noStrike" kern="1200">
                <a:solidFill>
                  <a:schemeClr val="tx1"/>
                </a:solidFill>
                <a:effectLst/>
                <a:latin typeface="+mn-lt"/>
                <a:ea typeface="+mn-ea"/>
                <a:cs typeface="+mn-cs"/>
              </a:rPr>
              <a:t>見解を教えてくれるので、</a:t>
            </a:r>
          </a:p>
          <a:p>
            <a:pPr rtl="0" fontAlgn="base"/>
            <a:r>
              <a:rPr kumimoji="1" lang="ja-JP" altLang="en-US" sz="1200" b="0" i="0" u="none" strike="noStrike" kern="1200">
                <a:solidFill>
                  <a:schemeClr val="tx1"/>
                </a:solidFill>
                <a:effectLst/>
                <a:latin typeface="+mn-lt"/>
                <a:ea typeface="+mn-ea"/>
                <a:cs typeface="+mn-cs"/>
              </a:rPr>
              <a:t>こういうふうに考えればいいんだ！ということが</a:t>
            </a:r>
          </a:p>
          <a:p>
            <a:pPr rtl="0" fontAlgn="base"/>
            <a:r>
              <a:rPr kumimoji="1" lang="ja-JP" altLang="en-US" sz="1200" b="0" i="0" u="none" strike="noStrike" kern="1200">
                <a:solidFill>
                  <a:schemeClr val="tx1"/>
                </a:solidFill>
                <a:effectLst/>
                <a:latin typeface="+mn-lt"/>
                <a:ea typeface="+mn-ea"/>
                <a:cs typeface="+mn-cs"/>
              </a:rPr>
              <a:t>少しずつ身についていきます。</a:t>
            </a:r>
          </a:p>
          <a:p>
            <a:pPr rtl="0" fontAlgn="base"/>
            <a:r>
              <a:rPr kumimoji="1" lang="ja-JP" altLang="en-US" sz="1200" b="0" i="0" u="none" strike="noStrike" kern="1200">
                <a:solidFill>
                  <a:schemeClr val="tx1"/>
                </a:solidFill>
                <a:effectLst/>
                <a:latin typeface="+mn-lt"/>
                <a:ea typeface="+mn-ea"/>
                <a:cs typeface="+mn-cs"/>
              </a:rPr>
              <a:t>最初の</a:t>
            </a:r>
            <a:r>
              <a:rPr kumimoji="1" lang="en-US" altLang="ja-JP" sz="1200" b="0" i="0" u="none" strike="noStrike" kern="1200">
                <a:solidFill>
                  <a:schemeClr val="tx1"/>
                </a:solidFill>
                <a:effectLst/>
                <a:latin typeface="+mn-lt"/>
                <a:ea typeface="+mn-ea"/>
                <a:cs typeface="+mn-cs"/>
              </a:rPr>
              <a:t>1</a:t>
            </a:r>
            <a:r>
              <a:rPr kumimoji="1" lang="ja-JP" altLang="en-US" sz="1200" b="0" i="0" u="none" strike="noStrike" kern="1200">
                <a:solidFill>
                  <a:schemeClr val="tx1"/>
                </a:solidFill>
                <a:effectLst/>
                <a:latin typeface="+mn-lt"/>
                <a:ea typeface="+mn-ea"/>
                <a:cs typeface="+mn-cs"/>
              </a:rPr>
              <a:t>ヶ月くらいは</a:t>
            </a:r>
          </a:p>
          <a:p>
            <a:pPr rtl="0" fontAlgn="base"/>
            <a:r>
              <a:rPr kumimoji="1" lang="ja-JP" altLang="en-US" sz="1200" b="0" i="0" u="none" strike="noStrike" kern="1200">
                <a:solidFill>
                  <a:schemeClr val="tx1"/>
                </a:solidFill>
                <a:effectLst/>
                <a:latin typeface="+mn-lt"/>
                <a:ea typeface="+mn-ea"/>
                <a:cs typeface="+mn-cs"/>
              </a:rPr>
              <a:t>「何を言ってるか分からない」という生徒さんも多いですが</a:t>
            </a:r>
          </a:p>
          <a:p>
            <a:pPr rtl="0" fontAlgn="base"/>
            <a:r>
              <a:rPr kumimoji="1" lang="en-US" altLang="ja-JP" sz="1200" b="0" i="0" u="none" strike="noStrike" kern="1200">
                <a:solidFill>
                  <a:schemeClr val="tx1"/>
                </a:solidFill>
                <a:effectLst/>
                <a:latin typeface="+mn-lt"/>
                <a:ea typeface="+mn-ea"/>
                <a:cs typeface="+mn-cs"/>
              </a:rPr>
              <a:t>2</a:t>
            </a:r>
            <a:r>
              <a:rPr kumimoji="1" lang="ja-JP" altLang="en-US" sz="1200" b="0" i="0" u="none" strike="noStrike" kern="1200">
                <a:solidFill>
                  <a:schemeClr val="tx1"/>
                </a:solidFill>
                <a:effectLst/>
                <a:latin typeface="+mn-lt"/>
                <a:ea typeface="+mn-ea"/>
                <a:cs typeface="+mn-cs"/>
              </a:rPr>
              <a:t>ヶ月くらい経つと</a:t>
            </a:r>
          </a:p>
          <a:p>
            <a:pPr rtl="0" fontAlgn="base"/>
            <a:r>
              <a:rPr kumimoji="1" lang="ja-JP" altLang="en-US" sz="1200" b="0" i="0" u="none" strike="noStrike" kern="1200">
                <a:solidFill>
                  <a:schemeClr val="tx1"/>
                </a:solidFill>
                <a:effectLst/>
                <a:latin typeface="+mn-lt"/>
                <a:ea typeface="+mn-ea"/>
                <a:cs typeface="+mn-cs"/>
              </a:rPr>
              <a:t>「分かるようになってきた！」という状態になり</a:t>
            </a:r>
          </a:p>
          <a:p>
            <a:pPr rtl="0" fontAlgn="base"/>
            <a:r>
              <a:rPr kumimoji="1" lang="ja-JP" altLang="en-US" sz="1200" b="0" i="0" u="none" strike="noStrike" kern="1200">
                <a:solidFill>
                  <a:schemeClr val="tx1"/>
                </a:solidFill>
                <a:effectLst/>
                <a:latin typeface="+mn-lt"/>
                <a:ea typeface="+mn-ea"/>
                <a:cs typeface="+mn-cs"/>
              </a:rPr>
              <a:t>卒業する頃には、解説なしでも</a:t>
            </a:r>
          </a:p>
          <a:p>
            <a:pPr rtl="0" fontAlgn="base"/>
            <a:r>
              <a:rPr kumimoji="1" lang="ja-JP" altLang="en-US" sz="1200" b="0" i="0" u="none" strike="noStrike" kern="1200">
                <a:solidFill>
                  <a:schemeClr val="tx1"/>
                </a:solidFill>
                <a:effectLst/>
                <a:latin typeface="+mn-lt"/>
                <a:ea typeface="+mn-ea"/>
                <a:cs typeface="+mn-cs"/>
              </a:rPr>
              <a:t>自分で考えられる状態になります。</a:t>
            </a:r>
          </a:p>
          <a:p>
            <a:pPr rtl="0"/>
            <a:br>
              <a:rPr lang="ja-JP" altLang="en-US" b="0">
                <a:effectLst/>
              </a:rPr>
            </a:br>
            <a:r>
              <a:rPr kumimoji="1" lang="ja-JP" altLang="en-US" sz="1200" b="0" i="0" u="none" strike="noStrike" kern="1200">
                <a:solidFill>
                  <a:schemeClr val="tx1"/>
                </a:solidFill>
                <a:effectLst/>
                <a:latin typeface="+mn-lt"/>
                <a:ea typeface="+mn-ea"/>
                <a:cs typeface="+mn-cs"/>
              </a:rPr>
              <a:t>真ん中に指のマークが書いてあると思うのですが</a:t>
            </a:r>
            <a:endParaRPr lang="ja-JP" altLang="en-US" b="0">
              <a:effectLst/>
            </a:endParaRPr>
          </a:p>
          <a:p>
            <a:pPr rtl="0"/>
            <a:r>
              <a:rPr kumimoji="1" lang="ja-JP" altLang="en-US" sz="1200" b="0" i="0" u="none" strike="noStrike" kern="1200">
                <a:solidFill>
                  <a:schemeClr val="tx1"/>
                </a:solidFill>
                <a:effectLst/>
                <a:latin typeface="+mn-lt"/>
                <a:ea typeface="+mn-ea"/>
                <a:cs typeface="+mn-cs"/>
              </a:rPr>
              <a:t>毎日、今はどこの状態か？というのを</a:t>
            </a:r>
            <a:endParaRPr lang="ja-JP" altLang="en-US" b="0">
              <a:effectLst/>
            </a:endParaRPr>
          </a:p>
          <a:p>
            <a:pPr rtl="0"/>
            <a:r>
              <a:rPr kumimoji="1" lang="ja-JP" altLang="en-US" sz="1200" b="0" i="0" u="none" strike="noStrike" kern="1200">
                <a:solidFill>
                  <a:schemeClr val="tx1"/>
                </a:solidFill>
                <a:effectLst/>
                <a:latin typeface="+mn-lt"/>
                <a:ea typeface="+mn-ea"/>
                <a:cs typeface="+mn-cs"/>
              </a:rPr>
              <a:t>講師の見解として発表してくれます。</a:t>
            </a:r>
            <a:endParaRPr lang="ja-JP" altLang="en-US" b="0">
              <a:effectLst/>
            </a:endParaRPr>
          </a:p>
          <a:p>
            <a:pPr rtl="0"/>
            <a:r>
              <a:rPr kumimoji="1" lang="ja-JP" altLang="en-US" sz="1200" b="0" i="0" u="none" strike="noStrike" kern="1200">
                <a:solidFill>
                  <a:schemeClr val="tx1"/>
                </a:solidFill>
                <a:effectLst/>
                <a:latin typeface="+mn-lt"/>
                <a:ea typeface="+mn-ea"/>
                <a:cs typeface="+mn-cs"/>
              </a:rPr>
              <a:t>したがって、購入するタイミングの参考として</a:t>
            </a:r>
            <a:endParaRPr lang="ja-JP" altLang="en-US" b="0">
              <a:effectLst/>
            </a:endParaRPr>
          </a:p>
          <a:p>
            <a:pPr rtl="0"/>
            <a:r>
              <a:rPr kumimoji="1" lang="ja-JP" altLang="en-US" sz="1200" b="0" i="0" u="none" strike="noStrike" kern="1200">
                <a:solidFill>
                  <a:schemeClr val="tx1"/>
                </a:solidFill>
                <a:effectLst/>
                <a:latin typeface="+mn-lt"/>
                <a:ea typeface="+mn-ea"/>
                <a:cs typeface="+mn-cs"/>
              </a:rPr>
              <a:t>心強い状態になります。</a:t>
            </a:r>
            <a:endParaRPr lang="ja-JP" altLang="en-US" b="0">
              <a:effectLst/>
            </a:endParaRPr>
          </a:p>
          <a:p>
            <a:br>
              <a:rPr lang="ja-JP" altLang="en-US" b="0">
                <a:effectLst/>
              </a:rPr>
            </a:b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21</a:t>
            </a:fld>
            <a:endParaRPr kumimoji="1" lang="ja-JP" altLang="en-US"/>
          </a:p>
        </p:txBody>
      </p:sp>
    </p:spTree>
    <p:extLst>
      <p:ext uri="{BB962C8B-B14F-4D97-AF65-F5344CB8AC3E}">
        <p14:creationId xmlns:p14="http://schemas.microsoft.com/office/powerpoint/2010/main" val="84641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E8B6D-5962-D51F-5A15-66538DA83D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C4E7F9-F723-D18F-A44B-40FE57C135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943A188-D7A2-1CF1-5121-CDEE00C42801}"/>
              </a:ext>
            </a:extLst>
          </p:cNvPr>
          <p:cNvSpPr>
            <a:spLocks noGrp="1"/>
          </p:cNvSpPr>
          <p:nvPr>
            <p:ph type="body" idx="1"/>
          </p:nvPr>
        </p:nvSpPr>
        <p:spPr/>
        <p:txBody>
          <a:bodyPr/>
          <a:lstStyle/>
          <a:p>
            <a:pPr rtl="0" fontAlgn="base"/>
            <a:r>
              <a:rPr kumimoji="1" lang="ja-JP" altLang="en-US" sz="1200" b="0" i="0" u="none" strike="noStrike" kern="1200">
                <a:solidFill>
                  <a:schemeClr val="tx1"/>
                </a:solidFill>
                <a:effectLst/>
                <a:latin typeface="+mn-lt"/>
                <a:ea typeface="+mn-ea"/>
                <a:cs typeface="+mn-cs"/>
              </a:rPr>
              <a:t>ゼミの目標は</a:t>
            </a:r>
            <a:r>
              <a:rPr kumimoji="1" lang="en-US" altLang="ja-JP" sz="1200" b="0" i="0" u="none" strike="noStrike" kern="1200">
                <a:solidFill>
                  <a:schemeClr val="tx1"/>
                </a:solidFill>
                <a:effectLst/>
                <a:latin typeface="+mn-lt"/>
                <a:ea typeface="+mn-ea"/>
                <a:cs typeface="+mn-cs"/>
              </a:rPr>
              <a:t>1</a:t>
            </a:r>
            <a:r>
              <a:rPr kumimoji="1" lang="ja-JP" altLang="en-US" sz="1200" b="0" i="0" u="none" strike="noStrike" kern="1200">
                <a:solidFill>
                  <a:schemeClr val="tx1"/>
                </a:solidFill>
                <a:effectLst/>
                <a:latin typeface="+mn-lt"/>
                <a:ea typeface="+mn-ea"/>
                <a:cs typeface="+mn-cs"/>
              </a:rPr>
              <a:t>つ目！</a:t>
            </a:r>
          </a:p>
          <a:p>
            <a:pPr rtl="0" fontAlgn="base"/>
            <a:r>
              <a:rPr kumimoji="1" lang="ja-JP" altLang="en-US" sz="1200" b="0" i="0" u="none" strike="noStrike" kern="1200">
                <a:solidFill>
                  <a:schemeClr val="tx1"/>
                </a:solidFill>
                <a:effectLst/>
                <a:latin typeface="+mn-lt"/>
                <a:ea typeface="+mn-ea"/>
                <a:cs typeface="+mn-cs"/>
              </a:rPr>
              <a:t>「ゼミ生全員が年利</a:t>
            </a:r>
            <a:r>
              <a:rPr kumimoji="1" lang="en-US" altLang="ja-JP" sz="1200" b="0" i="0" u="none" strike="noStrike" kern="1200">
                <a:solidFill>
                  <a:schemeClr val="tx1"/>
                </a:solidFill>
                <a:effectLst/>
                <a:latin typeface="+mn-lt"/>
                <a:ea typeface="+mn-ea"/>
                <a:cs typeface="+mn-cs"/>
              </a:rPr>
              <a:t>50%</a:t>
            </a:r>
            <a:r>
              <a:rPr kumimoji="1" lang="ja-JP" altLang="en-US" sz="1200" b="0" i="0" u="none" strike="noStrike" kern="1200">
                <a:solidFill>
                  <a:schemeClr val="tx1"/>
                </a:solidFill>
                <a:effectLst/>
                <a:latin typeface="+mn-lt"/>
                <a:ea typeface="+mn-ea"/>
                <a:cs typeface="+mn-cs"/>
              </a:rPr>
              <a:t>以上を目指すこと！」</a:t>
            </a:r>
          </a:p>
          <a:p>
            <a:pPr rtl="0" fontAlgn="base"/>
            <a:r>
              <a:rPr kumimoji="1" lang="ja-JP" altLang="en-US" sz="1200" b="0" i="0" u="none" strike="noStrike" kern="1200">
                <a:solidFill>
                  <a:schemeClr val="tx1"/>
                </a:solidFill>
                <a:effectLst/>
                <a:latin typeface="+mn-lt"/>
                <a:ea typeface="+mn-ea"/>
                <a:cs typeface="+mn-cs"/>
              </a:rPr>
              <a:t>いやいやそれは無理でしょう。。。と思った方いますか？</a:t>
            </a:r>
          </a:p>
          <a:p>
            <a:pPr rtl="0" fontAlgn="base"/>
            <a:r>
              <a:rPr kumimoji="1" lang="ja-JP" altLang="en-US" sz="1200" b="0" i="0" u="none" strike="noStrike" kern="1200">
                <a:solidFill>
                  <a:schemeClr val="tx1"/>
                </a:solidFill>
                <a:effectLst/>
                <a:latin typeface="+mn-lt"/>
                <a:ea typeface="+mn-ea"/>
                <a:cs typeface="+mn-cs"/>
              </a:rPr>
              <a:t>先ほどから私が年利</a:t>
            </a:r>
            <a:r>
              <a:rPr kumimoji="1" lang="en-US" altLang="ja-JP" sz="1200" b="0" i="0" u="none" strike="noStrike" kern="1200">
                <a:solidFill>
                  <a:schemeClr val="tx1"/>
                </a:solidFill>
                <a:effectLst/>
                <a:latin typeface="+mn-lt"/>
                <a:ea typeface="+mn-ea"/>
                <a:cs typeface="+mn-cs"/>
              </a:rPr>
              <a:t>20!</a:t>
            </a:r>
            <a:r>
              <a:rPr kumimoji="1" lang="ja-JP" altLang="en-US" sz="1200" b="0" i="0" u="none" strike="noStrike" kern="1200">
                <a:solidFill>
                  <a:schemeClr val="tx1"/>
                </a:solidFill>
                <a:effectLst/>
                <a:latin typeface="+mn-lt"/>
                <a:ea typeface="+mn-ea"/>
                <a:cs typeface="+mn-cs"/>
              </a:rPr>
              <a:t>と何度も言っているので</a:t>
            </a:r>
          </a:p>
          <a:p>
            <a:pPr rtl="0" fontAlgn="base"/>
            <a:r>
              <a:rPr kumimoji="1" lang="ja-JP" altLang="en-US" sz="1200" b="0" i="0" u="none" strike="noStrike" kern="1200">
                <a:solidFill>
                  <a:schemeClr val="tx1"/>
                </a:solidFill>
                <a:effectLst/>
                <a:latin typeface="+mn-lt"/>
                <a:ea typeface="+mn-ea"/>
                <a:cs typeface="+mn-cs"/>
              </a:rPr>
              <a:t>年利</a:t>
            </a:r>
            <a:r>
              <a:rPr kumimoji="1" lang="en-US" altLang="ja-JP" sz="1200" b="0" i="0" u="none" strike="noStrike" kern="1200">
                <a:solidFill>
                  <a:schemeClr val="tx1"/>
                </a:solidFill>
                <a:effectLst/>
                <a:latin typeface="+mn-lt"/>
                <a:ea typeface="+mn-ea"/>
                <a:cs typeface="+mn-cs"/>
              </a:rPr>
              <a:t>50</a:t>
            </a:r>
            <a:r>
              <a:rPr kumimoji="1" lang="ja-JP" altLang="en-US" sz="1200" b="0" i="0" u="none" strike="noStrike" kern="1200">
                <a:solidFill>
                  <a:schemeClr val="tx1"/>
                </a:solidFill>
                <a:effectLst/>
                <a:latin typeface="+mn-lt"/>
                <a:ea typeface="+mn-ea"/>
                <a:cs typeface="+mn-cs"/>
              </a:rPr>
              <a:t>と聞くとそう思うかもしれませんが</a:t>
            </a:r>
          </a:p>
          <a:p>
            <a:pPr rtl="0" fontAlgn="base"/>
            <a:r>
              <a:rPr kumimoji="1" lang="en-US" altLang="ja-JP" sz="1200" b="0" i="0" u="none" strike="noStrike" kern="1200">
                <a:solidFill>
                  <a:schemeClr val="tx1"/>
                </a:solidFill>
                <a:effectLst/>
                <a:latin typeface="+mn-lt"/>
                <a:ea typeface="+mn-ea"/>
                <a:cs typeface="+mn-cs"/>
              </a:rPr>
              <a:t>1</a:t>
            </a:r>
            <a:r>
              <a:rPr kumimoji="1" lang="ja-JP" altLang="en-US" sz="1200" b="0" i="0" u="none" strike="noStrike" kern="1200">
                <a:solidFill>
                  <a:schemeClr val="tx1"/>
                </a:solidFill>
                <a:effectLst/>
                <a:latin typeface="+mn-lt"/>
                <a:ea typeface="+mn-ea"/>
                <a:cs typeface="+mn-cs"/>
              </a:rPr>
              <a:t>ヶ月で</a:t>
            </a:r>
            <a:r>
              <a:rPr kumimoji="1" lang="en-US" altLang="ja-JP" sz="1200" b="0" i="0" u="none" strike="noStrike" kern="1200">
                <a:solidFill>
                  <a:schemeClr val="tx1"/>
                </a:solidFill>
                <a:effectLst/>
                <a:latin typeface="+mn-lt"/>
                <a:ea typeface="+mn-ea"/>
                <a:cs typeface="+mn-cs"/>
              </a:rPr>
              <a:t>3.44%</a:t>
            </a:r>
            <a:r>
              <a:rPr kumimoji="1" lang="ja-JP" altLang="en-US" sz="1200" b="0" i="0" u="none" strike="noStrike" kern="1200">
                <a:solidFill>
                  <a:schemeClr val="tx1"/>
                </a:solidFill>
                <a:effectLst/>
                <a:latin typeface="+mn-lt"/>
                <a:ea typeface="+mn-ea"/>
                <a:cs typeface="+mn-cs"/>
              </a:rPr>
              <a:t>増えることでも年利</a:t>
            </a:r>
            <a:r>
              <a:rPr kumimoji="1" lang="en-US" altLang="ja-JP" sz="1200" b="0" i="0" u="none" strike="noStrike" kern="1200">
                <a:solidFill>
                  <a:schemeClr val="tx1"/>
                </a:solidFill>
                <a:effectLst/>
                <a:latin typeface="+mn-lt"/>
                <a:ea typeface="+mn-ea"/>
                <a:cs typeface="+mn-cs"/>
              </a:rPr>
              <a:t>50</a:t>
            </a:r>
            <a:r>
              <a:rPr kumimoji="1" lang="ja-JP" altLang="en-US" sz="1200" b="0" i="0" u="none" strike="noStrike" kern="1200">
                <a:solidFill>
                  <a:schemeClr val="tx1"/>
                </a:solidFill>
                <a:effectLst/>
                <a:latin typeface="+mn-lt"/>
                <a:ea typeface="+mn-ea"/>
                <a:cs typeface="+mn-cs"/>
              </a:rPr>
              <a:t>です！</a:t>
            </a:r>
          </a:p>
          <a:p>
            <a:endParaRPr kumimoji="1" lang="ja-JP" altLang="en-US"/>
          </a:p>
        </p:txBody>
      </p:sp>
      <p:sp>
        <p:nvSpPr>
          <p:cNvPr id="4" name="スライド番号プレースホルダー 3">
            <a:extLst>
              <a:ext uri="{FF2B5EF4-FFF2-40B4-BE49-F238E27FC236}">
                <a16:creationId xmlns:a16="http://schemas.microsoft.com/office/drawing/2014/main" id="{2FEA3A19-F89A-01A2-CC59-D75CFFDE95E9}"/>
              </a:ext>
            </a:extLst>
          </p:cNvPr>
          <p:cNvSpPr>
            <a:spLocks noGrp="1"/>
          </p:cNvSpPr>
          <p:nvPr>
            <p:ph type="sldNum" sz="quarter" idx="5"/>
          </p:nvPr>
        </p:nvSpPr>
        <p:spPr/>
        <p:txBody>
          <a:bodyPr/>
          <a:lstStyle/>
          <a:p>
            <a:fld id="{A98DF354-1CD8-7448-8F7D-3A5674EBCD51}" type="slidenum">
              <a:rPr kumimoji="1" lang="ja-JP" altLang="en-US" smtClean="0"/>
              <a:t>23</a:t>
            </a:fld>
            <a:endParaRPr kumimoji="1" lang="ja-JP" altLang="en-US"/>
          </a:p>
        </p:txBody>
      </p:sp>
    </p:spTree>
    <p:extLst>
      <p:ext uri="{BB962C8B-B14F-4D97-AF65-F5344CB8AC3E}">
        <p14:creationId xmlns:p14="http://schemas.microsoft.com/office/powerpoint/2010/main" val="260952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fontAlgn="base"/>
            <a:r>
              <a:rPr kumimoji="1" lang="ja-JP" altLang="en-US" sz="1200" b="0" i="0" u="none" strike="noStrike" kern="1200">
                <a:solidFill>
                  <a:schemeClr val="tx1"/>
                </a:solidFill>
                <a:effectLst/>
                <a:latin typeface="+mn-lt"/>
                <a:ea typeface="+mn-ea"/>
                <a:cs typeface="+mn-cs"/>
              </a:rPr>
              <a:t>課題があり、提出して、添削されて、再提出をして、と繰り返すので、</a:t>
            </a:r>
          </a:p>
          <a:p>
            <a:pPr rtl="0" fontAlgn="base"/>
            <a:r>
              <a:rPr kumimoji="1" lang="ja-JP" altLang="en-US" sz="1200" b="0" i="0" u="none" strike="noStrike" kern="1200">
                <a:solidFill>
                  <a:schemeClr val="tx1"/>
                </a:solidFill>
                <a:effectLst/>
                <a:latin typeface="+mn-lt"/>
                <a:ea typeface="+mn-ea"/>
                <a:cs typeface="+mn-cs"/>
              </a:rPr>
              <a:t>絶対的にできるようになる仕組みが整っているんですね。</a:t>
            </a:r>
          </a:p>
          <a:p>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24</a:t>
            </a:fld>
            <a:endParaRPr kumimoji="1" lang="ja-JP" altLang="en-US"/>
          </a:p>
        </p:txBody>
      </p:sp>
    </p:spTree>
    <p:extLst>
      <p:ext uri="{BB962C8B-B14F-4D97-AF65-F5344CB8AC3E}">
        <p14:creationId xmlns:p14="http://schemas.microsoft.com/office/powerpoint/2010/main" val="213433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47A60-8BE9-9B13-5D85-A5DA5F89EA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FE0479-75D1-0D83-918A-7682F64255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57F3A4B-2A8E-5011-E6ED-FD007320C09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29CDC7-500A-2919-1803-6EE7044ECD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77C52-BACE-354E-BB88-E94892F1412E}"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04251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6750CCA-7883-5A68-2878-636ED66D225A}"/>
            </a:ext>
          </a:extLst>
        </p:cNvPr>
        <p:cNvGrpSpPr/>
        <p:nvPr/>
      </p:nvGrpSpPr>
      <p:grpSpPr>
        <a:xfrm>
          <a:off x="0" y="0"/>
          <a:ext cx="0" cy="0"/>
          <a:chOff x="0" y="0"/>
          <a:chExt cx="0" cy="0"/>
        </a:xfrm>
      </p:grpSpPr>
      <p:sp>
        <p:nvSpPr>
          <p:cNvPr id="51" name="Google Shape;51;g35fe29374a2_0_16:notes">
            <a:extLst>
              <a:ext uri="{FF2B5EF4-FFF2-40B4-BE49-F238E27FC236}">
                <a16:creationId xmlns:a16="http://schemas.microsoft.com/office/drawing/2014/main" id="{649D1153-56CC-744E-D07E-BDB59B4731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e29374a2_0_16:notes">
            <a:extLst>
              <a:ext uri="{FF2B5EF4-FFF2-40B4-BE49-F238E27FC236}">
                <a16:creationId xmlns:a16="http://schemas.microsoft.com/office/drawing/2014/main" id="{0B6043F9-5210-C6EB-7CF8-6A5D3C0660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a:solidFill>
                  <a:schemeClr val="tx1"/>
                </a:solidFill>
                <a:effectLst/>
                <a:latin typeface="+mn-lt"/>
                <a:ea typeface="+mn-ea"/>
                <a:cs typeface="+mn-cs"/>
              </a:rPr>
              <a:t>まずですね。お支払い方法一括か分割かというのを決めてください。</a:t>
            </a:r>
            <a:endParaRPr lang="ja-JP" altLang="en-US" b="0">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94848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1C341-B2C1-5AE2-913A-3AE924DC55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A5E5A7-208E-07F6-A15C-175EDE3D53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81CC775-3EF2-EFD1-32BE-5956D02B52CF}"/>
              </a:ext>
            </a:extLst>
          </p:cNvPr>
          <p:cNvSpPr>
            <a:spLocks noGrp="1"/>
          </p:cNvSpPr>
          <p:nvPr>
            <p:ph type="body" idx="1"/>
          </p:nvPr>
        </p:nvSpPr>
        <p:spPr/>
        <p:txBody>
          <a:bodyPr/>
          <a:lstStyle/>
          <a:p>
            <a:pPr rtl="0"/>
            <a:br>
              <a:rPr lang="ja-JP" altLang="en-US" b="0">
                <a:effectLst/>
              </a:rPr>
            </a:br>
            <a:br>
              <a:rPr lang="ja-JP" altLang="en-US" b="0">
                <a:effectLst/>
              </a:rPr>
            </a:br>
            <a:endParaRPr kumimoji="1" lang="ja-JP" altLang="en-US"/>
          </a:p>
        </p:txBody>
      </p:sp>
      <p:sp>
        <p:nvSpPr>
          <p:cNvPr id="4" name="スライド番号プレースホルダー 3">
            <a:extLst>
              <a:ext uri="{FF2B5EF4-FFF2-40B4-BE49-F238E27FC236}">
                <a16:creationId xmlns:a16="http://schemas.microsoft.com/office/drawing/2014/main" id="{73942274-6213-3B2C-F175-4696D7A975E9}"/>
              </a:ext>
            </a:extLst>
          </p:cNvPr>
          <p:cNvSpPr>
            <a:spLocks noGrp="1"/>
          </p:cNvSpPr>
          <p:nvPr>
            <p:ph type="sldNum" sz="quarter" idx="5"/>
          </p:nvPr>
        </p:nvSpPr>
        <p:spPr/>
        <p:txBody>
          <a:bodyPr/>
          <a:lstStyle/>
          <a:p>
            <a:fld id="{A98DF354-1CD8-7448-8F7D-3A5674EBCD51}" type="slidenum">
              <a:rPr kumimoji="1" lang="ja-JP" altLang="en-US" smtClean="0"/>
              <a:t>38</a:t>
            </a:fld>
            <a:endParaRPr kumimoji="1" lang="ja-JP" altLang="en-US"/>
          </a:p>
        </p:txBody>
      </p:sp>
    </p:spTree>
    <p:extLst>
      <p:ext uri="{BB962C8B-B14F-4D97-AF65-F5344CB8AC3E}">
        <p14:creationId xmlns:p14="http://schemas.microsoft.com/office/powerpoint/2010/main" val="4278730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DE5C-BD01-D5C3-DB70-20104EC25D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097A56-80AD-2EC3-0716-315EC07989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4E5CEE6-6E84-F4BD-7ECA-8C48A61C961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F58019A-F6DC-5870-BA07-75FA06C182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34837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br>
              <a:rPr lang="en" altLang="ja-JP" b="0">
                <a:effectLst/>
              </a:rPr>
            </a:br>
            <a:r>
              <a:rPr kumimoji="1" lang="en" altLang="ja-JP" sz="1200" b="0" i="0" u="none" strike="noStrike" kern="1200">
                <a:solidFill>
                  <a:schemeClr val="tx1"/>
                </a:solidFill>
                <a:effectLst/>
                <a:latin typeface="+mn-lt"/>
                <a:ea typeface="+mn-ea"/>
                <a:cs typeface="+mn-cs"/>
              </a:rPr>
              <a:t>GFS</a:t>
            </a:r>
            <a:r>
              <a:rPr kumimoji="1" lang="ja-JP" altLang="en-US" sz="1200" b="0" i="0" u="none" strike="noStrike" kern="1200">
                <a:solidFill>
                  <a:schemeClr val="tx1"/>
                </a:solidFill>
                <a:effectLst/>
                <a:latin typeface="+mn-lt"/>
                <a:ea typeface="+mn-ea"/>
                <a:cs typeface="+mn-cs"/>
              </a:rPr>
              <a:t>はお金でやりたいことを諦めない世の中を作りたいと本気で思っています。 </a:t>
            </a:r>
            <a:endParaRPr lang="ja-JP" altLang="en-US" b="0">
              <a:effectLst/>
            </a:endParaRPr>
          </a:p>
          <a:p>
            <a:pPr rtl="0"/>
            <a:br>
              <a:rPr lang="ja-JP" altLang="en-US" b="0">
                <a:effectLst/>
              </a:rPr>
            </a:br>
            <a:r>
              <a:rPr kumimoji="1" lang="ja-JP" altLang="en-US" sz="1200" b="0" i="0" u="none" strike="noStrike" kern="1200">
                <a:solidFill>
                  <a:schemeClr val="tx1"/>
                </a:solidFill>
                <a:effectLst/>
                <a:latin typeface="+mn-lt"/>
                <a:ea typeface="+mn-ea"/>
                <a:cs typeface="+mn-cs"/>
              </a:rPr>
              <a:t>まだまだ投資というのが、皆様の日常に根付いていない。そんな中で、日本人の金融リテラシーを上げたい。 日本人みんながお金でやりたいことを諦めない。そんな日本になってもらいたい。そういう思いで、この学校を運営しております。</a:t>
            </a:r>
            <a:endParaRPr lang="ja-JP" altLang="en-US" b="0">
              <a:effectLst/>
            </a:endParaRPr>
          </a:p>
          <a:p>
            <a:pPr rtl="0"/>
            <a:br>
              <a:rPr lang="ja-JP" altLang="en-US"/>
            </a:br>
            <a:r>
              <a:rPr kumimoji="1" lang="ja-JP" altLang="en-US" sz="1200" b="0" i="0" u="none" strike="noStrike" kern="1200">
                <a:solidFill>
                  <a:schemeClr val="tx1"/>
                </a:solidFill>
                <a:effectLst/>
                <a:latin typeface="+mn-lt"/>
                <a:ea typeface="+mn-ea"/>
                <a:cs typeface="+mn-cs"/>
              </a:rPr>
              <a:t>今日この講義を見てくださる皆様の今後の人生が</a:t>
            </a:r>
            <a:endParaRPr lang="ja-JP" altLang="en-US" b="0">
              <a:effectLst/>
            </a:endParaRPr>
          </a:p>
          <a:p>
            <a:pPr rtl="0"/>
            <a:r>
              <a:rPr kumimoji="1" lang="ja-JP" altLang="en-US" sz="1200" b="0" i="0" u="none" strike="noStrike" kern="1200">
                <a:solidFill>
                  <a:schemeClr val="tx1"/>
                </a:solidFill>
                <a:effectLst/>
                <a:latin typeface="+mn-lt"/>
                <a:ea typeface="+mn-ea"/>
                <a:cs typeface="+mn-cs"/>
              </a:rPr>
              <a:t>「お金でやりたいことを諦めないような人生になるように、</a:t>
            </a:r>
            <a:endParaRPr lang="ja-JP" altLang="en-US" b="0">
              <a:effectLst/>
            </a:endParaRPr>
          </a:p>
          <a:p>
            <a:pPr rtl="0"/>
            <a:r>
              <a:rPr kumimoji="1" lang="ja-JP" altLang="en-US" sz="1200" b="0" i="0" u="none" strike="noStrike" kern="1200">
                <a:solidFill>
                  <a:schemeClr val="tx1"/>
                </a:solidFill>
                <a:effectLst/>
                <a:latin typeface="+mn-lt"/>
                <a:ea typeface="+mn-ea"/>
                <a:cs typeface="+mn-cs"/>
              </a:rPr>
              <a:t>この講義を見終えた頃には「見てよかったし、今後何をすべきかわかった」という状態になるようにお話しをしていきます。</a:t>
            </a:r>
            <a:endParaRPr lang="ja-JP" altLang="en-US" b="0">
              <a:effectLst/>
            </a:endParaRPr>
          </a:p>
          <a:p>
            <a:pPr rtl="0"/>
            <a:br>
              <a:rPr lang="ja-JP" altLang="en-US" b="0">
                <a:effectLst/>
              </a:rPr>
            </a:br>
            <a:r>
              <a:rPr kumimoji="1" lang="ja-JP" altLang="en-US" sz="1200" b="0" i="0" u="none" strike="noStrike" kern="1200">
                <a:solidFill>
                  <a:schemeClr val="tx1"/>
                </a:solidFill>
                <a:effectLst/>
                <a:latin typeface="+mn-lt"/>
                <a:ea typeface="+mn-ea"/>
                <a:cs typeface="+mn-cs"/>
              </a:rPr>
              <a:t>この講座、まもなくス本編タートしますが始まる前に</a:t>
            </a:r>
            <a:endParaRPr lang="ja-JP" altLang="en-US" b="0">
              <a:effectLst/>
            </a:endParaRPr>
          </a:p>
          <a:p>
            <a:pPr rtl="0"/>
            <a:r>
              <a:rPr kumimoji="1" lang="ja-JP" altLang="en-US" sz="1200" b="0" i="0" u="none" strike="noStrike" kern="1200">
                <a:solidFill>
                  <a:schemeClr val="tx1"/>
                </a:solidFill>
                <a:effectLst/>
                <a:latin typeface="+mn-lt"/>
                <a:ea typeface="+mn-ea"/>
                <a:cs typeface="+mn-cs"/>
              </a:rPr>
              <a:t>この講座を見ていただきたい方がどんな方かというのをお伝えさせていただきます。</a:t>
            </a:r>
            <a:endParaRPr lang="ja-JP" altLang="en-US" b="0">
              <a:effectLst/>
            </a:endParaRPr>
          </a:p>
          <a:p>
            <a:br>
              <a:rPr lang="ja-JP" altLang="en-US"/>
            </a:br>
            <a:br>
              <a:rPr lang="ja-JP" altLang="en-US"/>
            </a:b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A98DF354-1CD8-7448-8F7D-3A5674EBCD51}" type="slidenum">
              <a:rPr kumimoji="1" lang="ja-JP" altLang="en-US" smtClean="0"/>
              <a:t>3</a:t>
            </a:fld>
            <a:endParaRPr kumimoji="1" lang="ja-JP" altLang="en-US"/>
          </a:p>
        </p:txBody>
      </p:sp>
    </p:spTree>
    <p:extLst>
      <p:ext uri="{BB962C8B-B14F-4D97-AF65-F5344CB8AC3E}">
        <p14:creationId xmlns:p14="http://schemas.microsoft.com/office/powerpoint/2010/main" val="313903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36622-E696-F3D7-57E7-578B60D6EF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5E96681-0415-9F9D-9E29-EC36C21AD3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56631-E04B-7F4C-0BF6-7447F035CD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BF62B4E-AF32-FE40-A7C9-A8C1D95FE6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7568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3239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B63A-F3CA-5F0A-61CB-EBC66DE01B3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1D315E-23CC-FF65-0FFC-D3505317F7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247CA3-3E72-0E82-F3BF-6D4D79F3A99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D68E825-7449-B908-608D-D38DE64C53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47063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C61D9-4703-53C5-C78E-D2F55D7657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707BFB-1FAB-4769-65C1-9E7E4383ED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89ADA9-0754-C044-5843-D5C6AD81D77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BCF7A67-E602-1820-7C55-89B270B5B9F0}"/>
              </a:ext>
            </a:extLst>
          </p:cNvPr>
          <p:cNvSpPr>
            <a:spLocks noGrp="1"/>
          </p:cNvSpPr>
          <p:nvPr>
            <p:ph type="sldNum" sz="quarter" idx="5"/>
          </p:nvPr>
        </p:nvSpPr>
        <p:spPr/>
        <p:txBody>
          <a:bodyPr/>
          <a:lstStyle/>
          <a:p>
            <a:fld id="{CBCF8A58-26C8-4547-B953-615720C66C7C}" type="slidenum">
              <a:rPr lang="en-US" altLang="ja-JP" smtClean="0"/>
              <a:t>7</a:t>
            </a:fld>
            <a:endParaRPr kumimoji="1" lang="ja-JP" altLang="en-US"/>
          </a:p>
        </p:txBody>
      </p:sp>
    </p:spTree>
    <p:extLst>
      <p:ext uri="{BB962C8B-B14F-4D97-AF65-F5344CB8AC3E}">
        <p14:creationId xmlns:p14="http://schemas.microsoft.com/office/powerpoint/2010/main" val="161664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73688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38AC6-6D46-0D44-A25E-1CE9313063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33278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28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463D16-B7EF-B499-3CD0-5025C84D6DBE}"/>
              </a:ext>
            </a:extLst>
          </p:cNvPr>
          <p:cNvSpPr>
            <a:spLocks noGrp="1"/>
          </p:cNvSpPr>
          <p:nvPr>
            <p:ph type="ctrTitle" hasCustomPrompt="1"/>
          </p:nvPr>
        </p:nvSpPr>
        <p:spPr>
          <a:xfrm>
            <a:off x="339863" y="140040"/>
            <a:ext cx="10363200" cy="413619"/>
          </a:xfrm>
          <a:prstGeom prst="rect">
            <a:avLst/>
          </a:prstGeom>
        </p:spPr>
        <p:txBody>
          <a:bodyPr lIns="0" anchor="t"/>
          <a:lstStyle>
            <a:lvl1pPr algn="l">
              <a:defRPr sz="2400" b="1" i="0">
                <a:solidFill>
                  <a:srgbClr val="081F5C"/>
                </a:solidFill>
                <a:latin typeface="BIZ UDGothic" panose="020B0400000000000000" pitchFamily="49" charset="-128"/>
                <a:ea typeface="BIZ UDGothic" panose="020B0400000000000000" pitchFamily="49" charset="-128"/>
              </a:defRPr>
            </a:lvl1pPr>
          </a:lstStyle>
          <a:p>
            <a:r>
              <a:rPr lang="ja-JP" altLang="en-US"/>
              <a:t>タイトル</a:t>
            </a:r>
            <a:endParaRPr lang="en-US" dirty="0"/>
          </a:p>
        </p:txBody>
      </p:sp>
      <p:sp>
        <p:nvSpPr>
          <p:cNvPr id="7" name="スライド番号">
            <a:extLst>
              <a:ext uri="{FF2B5EF4-FFF2-40B4-BE49-F238E27FC236}">
                <a16:creationId xmlns:a16="http://schemas.microsoft.com/office/drawing/2014/main" id="{DFB01583-6AED-8219-1356-DD47D25B2DC9}"/>
              </a:ext>
            </a:extLst>
          </p:cNvPr>
          <p:cNvSpPr txBox="1">
            <a:spLocks noGrp="1"/>
          </p:cNvSpPr>
          <p:nvPr>
            <p:ph type="sldNum" sz="quarter" idx="2"/>
          </p:nvPr>
        </p:nvSpPr>
        <p:spPr>
          <a:xfrm>
            <a:off x="11558122" y="6583471"/>
            <a:ext cx="588031" cy="208803"/>
          </a:xfrm>
          <a:prstGeom prst="rect">
            <a:avLst/>
          </a:prstGeom>
        </p:spPr>
        <p:txBody>
          <a:bodyPr/>
          <a:lstStyle>
            <a:lvl1pPr algn="r">
              <a:defRPr sz="800">
                <a:latin typeface="Meiryo UI" panose="020B0604030504040204" pitchFamily="50" charset="-128"/>
                <a:ea typeface="Meiryo UI" panose="020B0604030504040204" pitchFamily="50" charset="-128"/>
              </a:defRPr>
            </a:lvl1pPr>
          </a:lstStyle>
          <a:p>
            <a:fld id="{86CB4B4D-7CA3-9044-876B-883B54F8677D}" type="slidenum">
              <a:rPr lang="en-US" altLang="ja-JP" smtClean="0"/>
              <a:pPr/>
              <a:t>‹#›</a:t>
            </a:fld>
            <a:endParaRPr lang="ja-JP" altLang="en-US"/>
          </a:p>
        </p:txBody>
      </p:sp>
      <p:sp>
        <p:nvSpPr>
          <p:cNvPr id="10" name="テキスト ボックス 9">
            <a:extLst>
              <a:ext uri="{FF2B5EF4-FFF2-40B4-BE49-F238E27FC236}">
                <a16:creationId xmlns:a16="http://schemas.microsoft.com/office/drawing/2014/main" id="{01FF02C9-D688-DC2B-8150-91B35B4B76F8}"/>
              </a:ext>
            </a:extLst>
          </p:cNvPr>
          <p:cNvSpPr txBox="1"/>
          <p:nvPr userDrawn="1"/>
        </p:nvSpPr>
        <p:spPr>
          <a:xfrm>
            <a:off x="0" y="6564761"/>
            <a:ext cx="1909497" cy="246221"/>
          </a:xfrm>
          <a:prstGeom prst="rect">
            <a:avLst/>
          </a:prstGeom>
          <a:noFill/>
          <a:ln w="12700">
            <a:noFill/>
          </a:ln>
        </p:spPr>
        <p:txBody>
          <a:bodyPr wrap="none" rtlCol="0">
            <a:spAutoFit/>
          </a:bodyPr>
          <a:lstStyle/>
          <a:p>
            <a:pPr algn="l"/>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2025</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GFS Education</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Ltd.</a:t>
            </a:r>
            <a:endPar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endParaRPr>
          </a:p>
        </p:txBody>
      </p:sp>
      <p:cxnSp>
        <p:nvCxnSpPr>
          <p:cNvPr id="2" name="直線コネクタ 1">
            <a:extLst>
              <a:ext uri="{FF2B5EF4-FFF2-40B4-BE49-F238E27FC236}">
                <a16:creationId xmlns:a16="http://schemas.microsoft.com/office/drawing/2014/main" id="{0D91C1C3-D52C-FA0F-324A-0CFAFB21D183}"/>
              </a:ext>
            </a:extLst>
          </p:cNvPr>
          <p:cNvCxnSpPr>
            <a:cxnSpLocks/>
          </p:cNvCxnSpPr>
          <p:nvPr userDrawn="1"/>
        </p:nvCxnSpPr>
        <p:spPr>
          <a:xfrm>
            <a:off x="339863" y="553673"/>
            <a:ext cx="11588476" cy="0"/>
          </a:xfrm>
          <a:prstGeom prst="line">
            <a:avLst/>
          </a:prstGeom>
          <a:ln w="12700" cap="rnd">
            <a:solidFill>
              <a:srgbClr val="081F5C"/>
            </a:solidFill>
          </a:ln>
        </p:spPr>
        <p:style>
          <a:lnRef idx="1">
            <a:schemeClr val="accent1"/>
          </a:lnRef>
          <a:fillRef idx="0">
            <a:schemeClr val="accent1"/>
          </a:fillRef>
          <a:effectRef idx="0">
            <a:schemeClr val="accent1"/>
          </a:effectRef>
          <a:fontRef idx="minor">
            <a:schemeClr val="tx1"/>
          </a:fontRef>
        </p:style>
      </p:cxnSp>
      <p:pic>
        <p:nvPicPr>
          <p:cNvPr id="4" name="グラフィックス 3">
            <a:extLst>
              <a:ext uri="{FF2B5EF4-FFF2-40B4-BE49-F238E27FC236}">
                <a16:creationId xmlns:a16="http://schemas.microsoft.com/office/drawing/2014/main" id="{6043995B-0748-FD97-9500-27D69F972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59637" y="169855"/>
            <a:ext cx="868702" cy="307665"/>
          </a:xfrm>
          <a:prstGeom prst="rect">
            <a:avLst/>
          </a:prstGeom>
        </p:spPr>
      </p:pic>
    </p:spTree>
    <p:extLst>
      <p:ext uri="{BB962C8B-B14F-4D97-AF65-F5344CB8AC3E}">
        <p14:creationId xmlns:p14="http://schemas.microsoft.com/office/powerpoint/2010/main" val="2612776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タイトル スライド">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F4E8C0FA-8A51-F933-FB6C-5A99EBAED84A}"/>
              </a:ext>
            </a:extLst>
          </p:cNvPr>
          <p:cNvCxnSpPr>
            <a:cxnSpLocks/>
          </p:cNvCxnSpPr>
          <p:nvPr userDrawn="1"/>
        </p:nvCxnSpPr>
        <p:spPr>
          <a:xfrm>
            <a:off x="339863" y="553673"/>
            <a:ext cx="11588476" cy="0"/>
          </a:xfrm>
          <a:prstGeom prst="line">
            <a:avLst/>
          </a:prstGeom>
          <a:ln w="12700" cap="rnd">
            <a:solidFill>
              <a:srgbClr val="081F5C"/>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14463D16-B7EF-B499-3CD0-5025C84D6DBE}"/>
              </a:ext>
            </a:extLst>
          </p:cNvPr>
          <p:cNvSpPr>
            <a:spLocks noGrp="1"/>
          </p:cNvSpPr>
          <p:nvPr>
            <p:ph type="ctrTitle" hasCustomPrompt="1"/>
          </p:nvPr>
        </p:nvSpPr>
        <p:spPr>
          <a:xfrm>
            <a:off x="339863" y="140040"/>
            <a:ext cx="10363200" cy="413619"/>
          </a:xfrm>
          <a:prstGeom prst="rect">
            <a:avLst/>
          </a:prstGeom>
        </p:spPr>
        <p:txBody>
          <a:bodyPr lIns="0" anchor="t"/>
          <a:lstStyle>
            <a:lvl1pPr algn="l">
              <a:defRPr sz="2400" b="1" i="0">
                <a:solidFill>
                  <a:srgbClr val="081F5C"/>
                </a:solidFill>
                <a:latin typeface="BIZ UDGothic" panose="020B0400000000000000" pitchFamily="49" charset="-128"/>
                <a:ea typeface="BIZ UDGothic" panose="020B0400000000000000" pitchFamily="49" charset="-128"/>
              </a:defRPr>
            </a:lvl1pPr>
          </a:lstStyle>
          <a:p>
            <a:r>
              <a:rPr lang="ja-JP" altLang="en-US"/>
              <a:t>タイトル</a:t>
            </a:r>
            <a:endParaRPr lang="en-US" dirty="0"/>
          </a:p>
        </p:txBody>
      </p:sp>
      <p:sp>
        <p:nvSpPr>
          <p:cNvPr id="7" name="スライド番号">
            <a:extLst>
              <a:ext uri="{FF2B5EF4-FFF2-40B4-BE49-F238E27FC236}">
                <a16:creationId xmlns:a16="http://schemas.microsoft.com/office/drawing/2014/main" id="{DFB01583-6AED-8219-1356-DD47D25B2DC9}"/>
              </a:ext>
            </a:extLst>
          </p:cNvPr>
          <p:cNvSpPr txBox="1">
            <a:spLocks noGrp="1"/>
          </p:cNvSpPr>
          <p:nvPr>
            <p:ph type="sldNum" sz="quarter" idx="2"/>
          </p:nvPr>
        </p:nvSpPr>
        <p:spPr>
          <a:xfrm>
            <a:off x="11558122" y="6583471"/>
            <a:ext cx="588031" cy="208803"/>
          </a:xfrm>
          <a:prstGeom prst="rect">
            <a:avLst/>
          </a:prstGeom>
        </p:spPr>
        <p:txBody>
          <a:bodyPr/>
          <a:lstStyle>
            <a:lvl1pPr algn="r">
              <a:defRPr sz="800">
                <a:latin typeface="Meiryo UI" panose="020B0604030504040204" pitchFamily="50" charset="-128"/>
                <a:ea typeface="Meiryo UI" panose="020B0604030504040204" pitchFamily="50" charset="-128"/>
              </a:defRPr>
            </a:lvl1pPr>
          </a:lstStyle>
          <a:p>
            <a:fld id="{86CB4B4D-7CA3-9044-876B-883B54F8677D}" type="slidenum">
              <a:rPr lang="en-US" altLang="ja-JP" smtClean="0"/>
              <a:pPr/>
              <a:t>‹#›</a:t>
            </a:fld>
            <a:endParaRPr lang="ja-JP" altLang="en-US"/>
          </a:p>
        </p:txBody>
      </p:sp>
      <p:sp>
        <p:nvSpPr>
          <p:cNvPr id="10" name="テキスト ボックス 9">
            <a:extLst>
              <a:ext uri="{FF2B5EF4-FFF2-40B4-BE49-F238E27FC236}">
                <a16:creationId xmlns:a16="http://schemas.microsoft.com/office/drawing/2014/main" id="{01FF02C9-D688-DC2B-8150-91B35B4B76F8}"/>
              </a:ext>
            </a:extLst>
          </p:cNvPr>
          <p:cNvSpPr txBox="1"/>
          <p:nvPr userDrawn="1"/>
        </p:nvSpPr>
        <p:spPr>
          <a:xfrm>
            <a:off x="0" y="6564761"/>
            <a:ext cx="1909497" cy="246221"/>
          </a:xfrm>
          <a:prstGeom prst="rect">
            <a:avLst/>
          </a:prstGeom>
          <a:noFill/>
          <a:ln w="12700">
            <a:noFill/>
          </a:ln>
        </p:spPr>
        <p:txBody>
          <a:bodyPr wrap="none" rtlCol="0">
            <a:spAutoFit/>
          </a:bodyPr>
          <a:lstStyle/>
          <a:p>
            <a:pPr algn="l"/>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2025</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GFS Education</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Ltd.</a:t>
            </a:r>
            <a:endPar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 name="対角する 2 つの角を切り取った四角形 1">
            <a:extLst>
              <a:ext uri="{FF2B5EF4-FFF2-40B4-BE49-F238E27FC236}">
                <a16:creationId xmlns:a16="http://schemas.microsoft.com/office/drawing/2014/main" id="{B5C9F452-6C5D-090A-0D1B-9568A81A1B00}"/>
              </a:ext>
            </a:extLst>
          </p:cNvPr>
          <p:cNvSpPr/>
          <p:nvPr userDrawn="1"/>
        </p:nvSpPr>
        <p:spPr>
          <a:xfrm flipH="1">
            <a:off x="0" y="728661"/>
            <a:ext cx="12192000" cy="5759451"/>
          </a:xfrm>
          <a:prstGeom prst="snip2DiagRect">
            <a:avLst>
              <a:gd name="adj1" fmla="val 0"/>
              <a:gd name="adj2" fmla="val 0"/>
            </a:avLst>
          </a:prstGeom>
          <a:pattFill prst="lgCheck">
            <a:fgClr>
              <a:srgbClr val="EEF0FD"/>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4" name="グラフィックス 3">
            <a:extLst>
              <a:ext uri="{FF2B5EF4-FFF2-40B4-BE49-F238E27FC236}">
                <a16:creationId xmlns:a16="http://schemas.microsoft.com/office/drawing/2014/main" id="{BBF4FED4-AE9F-D3FE-4B56-3064C31649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59637" y="169855"/>
            <a:ext cx="868702" cy="307665"/>
          </a:xfrm>
          <a:prstGeom prst="rect">
            <a:avLst/>
          </a:prstGeom>
        </p:spPr>
      </p:pic>
    </p:spTree>
    <p:extLst>
      <p:ext uri="{BB962C8B-B14F-4D97-AF65-F5344CB8AC3E}">
        <p14:creationId xmlns:p14="http://schemas.microsoft.com/office/powerpoint/2010/main" val="8762449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タイトル スライド">
    <p:spTree>
      <p:nvGrpSpPr>
        <p:cNvPr id="1" name=""/>
        <p:cNvGrpSpPr/>
        <p:nvPr/>
      </p:nvGrpSpPr>
      <p:grpSpPr>
        <a:xfrm>
          <a:off x="0" y="0"/>
          <a:ext cx="0" cy="0"/>
          <a:chOff x="0" y="0"/>
          <a:chExt cx="0" cy="0"/>
        </a:xfrm>
      </p:grpSpPr>
      <p:sp>
        <p:nvSpPr>
          <p:cNvPr id="2" name="対角する 2 つの角を切り取った四角形 1">
            <a:extLst>
              <a:ext uri="{FF2B5EF4-FFF2-40B4-BE49-F238E27FC236}">
                <a16:creationId xmlns:a16="http://schemas.microsoft.com/office/drawing/2014/main" id="{16DFA01A-8145-D11D-F895-9B099A602E86}"/>
              </a:ext>
            </a:extLst>
          </p:cNvPr>
          <p:cNvSpPr/>
          <p:nvPr userDrawn="1"/>
        </p:nvSpPr>
        <p:spPr>
          <a:xfrm flipH="1">
            <a:off x="0" y="-1"/>
            <a:ext cx="12192000" cy="639393"/>
          </a:xfrm>
          <a:prstGeom prst="snip2DiagRect">
            <a:avLst>
              <a:gd name="adj1" fmla="val 0"/>
              <a:gd name="adj2" fmla="val 0"/>
            </a:avLst>
          </a:prstGeom>
          <a:pattFill prst="lgCheck">
            <a:fgClr>
              <a:srgbClr val="EEF0FD"/>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スライド番号">
            <a:extLst>
              <a:ext uri="{FF2B5EF4-FFF2-40B4-BE49-F238E27FC236}">
                <a16:creationId xmlns:a16="http://schemas.microsoft.com/office/drawing/2014/main" id="{DFB01583-6AED-8219-1356-DD47D25B2DC9}"/>
              </a:ext>
            </a:extLst>
          </p:cNvPr>
          <p:cNvSpPr txBox="1">
            <a:spLocks noGrp="1"/>
          </p:cNvSpPr>
          <p:nvPr>
            <p:ph type="sldNum" sz="quarter" idx="2"/>
          </p:nvPr>
        </p:nvSpPr>
        <p:spPr>
          <a:xfrm>
            <a:off x="11558122" y="6583471"/>
            <a:ext cx="588031" cy="208803"/>
          </a:xfrm>
          <a:prstGeom prst="rect">
            <a:avLst/>
          </a:prstGeom>
        </p:spPr>
        <p:txBody>
          <a:bodyPr/>
          <a:lstStyle>
            <a:lvl1pPr algn="r">
              <a:defRPr sz="800">
                <a:latin typeface="Meiryo UI" panose="020B0604030504040204" pitchFamily="50" charset="-128"/>
                <a:ea typeface="Meiryo UI" panose="020B0604030504040204" pitchFamily="50" charset="-128"/>
              </a:defRPr>
            </a:lvl1pPr>
          </a:lstStyle>
          <a:p>
            <a:fld id="{86CB4B4D-7CA3-9044-876B-883B54F8677D}" type="slidenum">
              <a:rPr lang="en-US" altLang="ja-JP" smtClean="0"/>
              <a:pPr/>
              <a:t>‹#›</a:t>
            </a:fld>
            <a:endParaRPr lang="ja-JP" altLang="en-US"/>
          </a:p>
        </p:txBody>
      </p:sp>
      <p:sp>
        <p:nvSpPr>
          <p:cNvPr id="10" name="テキスト ボックス 9">
            <a:extLst>
              <a:ext uri="{FF2B5EF4-FFF2-40B4-BE49-F238E27FC236}">
                <a16:creationId xmlns:a16="http://schemas.microsoft.com/office/drawing/2014/main" id="{01FF02C9-D688-DC2B-8150-91B35B4B76F8}"/>
              </a:ext>
            </a:extLst>
          </p:cNvPr>
          <p:cNvSpPr txBox="1"/>
          <p:nvPr userDrawn="1"/>
        </p:nvSpPr>
        <p:spPr>
          <a:xfrm>
            <a:off x="0" y="6564761"/>
            <a:ext cx="1909497" cy="246221"/>
          </a:xfrm>
          <a:prstGeom prst="rect">
            <a:avLst/>
          </a:prstGeom>
          <a:noFill/>
          <a:ln w="12700">
            <a:noFill/>
          </a:ln>
        </p:spPr>
        <p:txBody>
          <a:bodyPr wrap="none" rtlCol="0">
            <a:spAutoFit/>
          </a:bodyPr>
          <a:lstStyle/>
          <a:p>
            <a:pPr algn="l"/>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2025</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GFS Education</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Ltd.</a:t>
            </a:r>
            <a:endPar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4" name="グラフィックス 3">
            <a:extLst>
              <a:ext uri="{FF2B5EF4-FFF2-40B4-BE49-F238E27FC236}">
                <a16:creationId xmlns:a16="http://schemas.microsoft.com/office/drawing/2014/main" id="{4984D40F-06FC-43AE-BAE1-823EBAEDB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59637" y="169855"/>
            <a:ext cx="868702" cy="307665"/>
          </a:xfrm>
          <a:prstGeom prst="rect">
            <a:avLst/>
          </a:prstGeom>
        </p:spPr>
      </p:pic>
    </p:spTree>
    <p:extLst>
      <p:ext uri="{BB962C8B-B14F-4D97-AF65-F5344CB8AC3E}">
        <p14:creationId xmlns:p14="http://schemas.microsoft.com/office/powerpoint/2010/main" val="3665777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DF3D9F76-202B-5250-3A88-B96C2D93D334}"/>
              </a:ext>
            </a:extLst>
          </p:cNvPr>
          <p:cNvSpPr/>
          <p:nvPr userDrawn="1"/>
        </p:nvSpPr>
        <p:spPr>
          <a:xfrm>
            <a:off x="0" y="279"/>
            <a:ext cx="12192000" cy="648650"/>
          </a:xfrm>
          <a:prstGeom prst="rect">
            <a:avLst/>
          </a:prstGeom>
          <a:solidFill>
            <a:srgbClr val="081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1" i="0">
              <a:latin typeface="Yu Gothic Medium" panose="020B0400000000000000" pitchFamily="34" charset="-128"/>
              <a:ea typeface="Yu Gothic Medium" panose="020B0400000000000000" pitchFamily="34" charset="-128"/>
            </a:endParaRPr>
          </a:p>
        </p:txBody>
      </p:sp>
      <p:cxnSp>
        <p:nvCxnSpPr>
          <p:cNvPr id="2" name="直線コネクタ 1">
            <a:extLst>
              <a:ext uri="{FF2B5EF4-FFF2-40B4-BE49-F238E27FC236}">
                <a16:creationId xmlns:a16="http://schemas.microsoft.com/office/drawing/2014/main" id="{229F33B3-C1A1-CE63-9F4C-71192A2C6C2E}"/>
              </a:ext>
            </a:extLst>
          </p:cNvPr>
          <p:cNvCxnSpPr>
            <a:cxnSpLocks/>
          </p:cNvCxnSpPr>
          <p:nvPr userDrawn="1"/>
        </p:nvCxnSpPr>
        <p:spPr>
          <a:xfrm>
            <a:off x="339863" y="6316404"/>
            <a:ext cx="11512275" cy="0"/>
          </a:xfrm>
          <a:prstGeom prst="line">
            <a:avLst/>
          </a:prstGeom>
          <a:ln w="12700">
            <a:solidFill>
              <a:srgbClr val="081F5C"/>
            </a:solidFill>
          </a:ln>
        </p:spPr>
        <p:style>
          <a:lnRef idx="1">
            <a:schemeClr val="accent1"/>
          </a:lnRef>
          <a:fillRef idx="0">
            <a:schemeClr val="accent1"/>
          </a:fillRef>
          <a:effectRef idx="0">
            <a:schemeClr val="accent1"/>
          </a:effectRef>
          <a:fontRef idx="minor">
            <a:schemeClr val="tx1"/>
          </a:fontRef>
        </p:style>
      </p:cxnSp>
      <p:sp>
        <p:nvSpPr>
          <p:cNvPr id="7" name="スライド番号">
            <a:extLst>
              <a:ext uri="{FF2B5EF4-FFF2-40B4-BE49-F238E27FC236}">
                <a16:creationId xmlns:a16="http://schemas.microsoft.com/office/drawing/2014/main" id="{FE6E003C-75DB-44CF-2C11-FA8614A2FBDB}"/>
              </a:ext>
            </a:extLst>
          </p:cNvPr>
          <p:cNvSpPr txBox="1">
            <a:spLocks noGrp="1"/>
          </p:cNvSpPr>
          <p:nvPr>
            <p:ph type="sldNum" sz="quarter" idx="2"/>
          </p:nvPr>
        </p:nvSpPr>
        <p:spPr>
          <a:xfrm>
            <a:off x="11558122" y="6583471"/>
            <a:ext cx="588031" cy="208803"/>
          </a:xfrm>
          <a:prstGeom prst="rect">
            <a:avLst/>
          </a:prstGeom>
        </p:spPr>
        <p:txBody>
          <a:bodyPr/>
          <a:lstStyle>
            <a:lvl1pPr algn="r">
              <a:defRPr sz="800">
                <a:latin typeface="Meiryo UI" panose="020B0604030504040204" pitchFamily="50" charset="-128"/>
                <a:ea typeface="Meiryo UI" panose="020B0604030504040204" pitchFamily="50" charset="-128"/>
              </a:defRPr>
            </a:lvl1pPr>
          </a:lstStyle>
          <a:p>
            <a:fld id="{86CB4B4D-7CA3-9044-876B-883B54F8677D}" type="slidenum">
              <a:rPr lang="en-US" altLang="ja-JP" smtClean="0"/>
              <a:pPr/>
              <a:t>‹#›</a:t>
            </a:fld>
            <a:endParaRPr lang="ja-JP" altLang="en-US"/>
          </a:p>
        </p:txBody>
      </p:sp>
      <p:pic>
        <p:nvPicPr>
          <p:cNvPr id="5" name="グラフィックス 4">
            <a:extLst>
              <a:ext uri="{FF2B5EF4-FFF2-40B4-BE49-F238E27FC236}">
                <a16:creationId xmlns:a16="http://schemas.microsoft.com/office/drawing/2014/main" id="{3754A9DE-FA2C-7A66-59C4-247AF52D50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68538" y="169855"/>
            <a:ext cx="850900" cy="304800"/>
          </a:xfrm>
          <a:prstGeom prst="rect">
            <a:avLst/>
          </a:prstGeom>
        </p:spPr>
      </p:pic>
    </p:spTree>
    <p:extLst>
      <p:ext uri="{BB962C8B-B14F-4D97-AF65-F5344CB8AC3E}">
        <p14:creationId xmlns:p14="http://schemas.microsoft.com/office/powerpoint/2010/main" val="590769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タイトル スライド">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28CFA54E-41C6-AE6A-451A-472F82A129E3}"/>
              </a:ext>
            </a:extLst>
          </p:cNvPr>
          <p:cNvCxnSpPr>
            <a:cxnSpLocks/>
          </p:cNvCxnSpPr>
          <p:nvPr userDrawn="1"/>
        </p:nvCxnSpPr>
        <p:spPr>
          <a:xfrm>
            <a:off x="339863" y="553673"/>
            <a:ext cx="11512275" cy="0"/>
          </a:xfrm>
          <a:prstGeom prst="line">
            <a:avLst/>
          </a:prstGeom>
          <a:ln w="12700" cap="rnd">
            <a:solidFill>
              <a:srgbClr val="081F5C"/>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500C761-81E7-6539-7DEF-E39004113715}"/>
              </a:ext>
            </a:extLst>
          </p:cNvPr>
          <p:cNvSpPr>
            <a:spLocks noGrp="1"/>
          </p:cNvSpPr>
          <p:nvPr>
            <p:ph type="ctrTitle" hasCustomPrompt="1"/>
          </p:nvPr>
        </p:nvSpPr>
        <p:spPr>
          <a:xfrm>
            <a:off x="339863" y="140040"/>
            <a:ext cx="10363200" cy="413619"/>
          </a:xfrm>
          <a:prstGeom prst="rect">
            <a:avLst/>
          </a:prstGeom>
        </p:spPr>
        <p:txBody>
          <a:bodyPr lIns="0" anchor="t"/>
          <a:lstStyle>
            <a:lvl1pPr algn="l">
              <a:defRPr sz="2400" b="1" i="0">
                <a:solidFill>
                  <a:srgbClr val="081F5C"/>
                </a:solidFill>
                <a:latin typeface="BIZ UDGothic" panose="020B0400000000000000" pitchFamily="49" charset="-128"/>
                <a:ea typeface="BIZ UDGothic" panose="020B0400000000000000" pitchFamily="49" charset="-128"/>
              </a:defRPr>
            </a:lvl1pPr>
          </a:lstStyle>
          <a:p>
            <a:r>
              <a:rPr lang="ja-JP" altLang="en-US"/>
              <a:t>タイトル</a:t>
            </a:r>
            <a:endParaRPr lang="en-US" dirty="0"/>
          </a:p>
        </p:txBody>
      </p:sp>
      <p:sp>
        <p:nvSpPr>
          <p:cNvPr id="6" name="スライド番号">
            <a:extLst>
              <a:ext uri="{FF2B5EF4-FFF2-40B4-BE49-F238E27FC236}">
                <a16:creationId xmlns:a16="http://schemas.microsoft.com/office/drawing/2014/main" id="{9B960AD2-F4E5-CAE5-2B8C-3868C57E7010}"/>
              </a:ext>
            </a:extLst>
          </p:cNvPr>
          <p:cNvSpPr txBox="1">
            <a:spLocks noGrp="1"/>
          </p:cNvSpPr>
          <p:nvPr>
            <p:ph type="sldNum" sz="quarter" idx="2"/>
          </p:nvPr>
        </p:nvSpPr>
        <p:spPr>
          <a:xfrm>
            <a:off x="11558122" y="6583471"/>
            <a:ext cx="588031" cy="208803"/>
          </a:xfrm>
          <a:prstGeom prst="rect">
            <a:avLst/>
          </a:prstGeom>
        </p:spPr>
        <p:txBody>
          <a:bodyPr/>
          <a:lstStyle>
            <a:lvl1pPr algn="r">
              <a:defRPr sz="800">
                <a:latin typeface="Meiryo UI" panose="020B0604030504040204" pitchFamily="50" charset="-128"/>
                <a:ea typeface="Meiryo UI" panose="020B0604030504040204" pitchFamily="50" charset="-128"/>
              </a:defRPr>
            </a:lvl1pPr>
          </a:lstStyle>
          <a:p>
            <a:fld id="{86CB4B4D-7CA3-9044-876B-883B54F8677D}" type="slidenum">
              <a:rPr lang="en-US" altLang="ja-JP" smtClean="0"/>
              <a:pPr/>
              <a:t>‹#›</a:t>
            </a:fld>
            <a:endParaRPr lang="ja-JP" altLang="en-US"/>
          </a:p>
        </p:txBody>
      </p:sp>
      <p:pic>
        <p:nvPicPr>
          <p:cNvPr id="7" name="図 6">
            <a:extLst>
              <a:ext uri="{FF2B5EF4-FFF2-40B4-BE49-F238E27FC236}">
                <a16:creationId xmlns:a16="http://schemas.microsoft.com/office/drawing/2014/main" id="{4A8C3E7D-3857-230C-8E4A-9FB03E7E43A5}"/>
              </a:ext>
            </a:extLst>
          </p:cNvPr>
          <p:cNvPicPr>
            <a:picLocks noChangeAspect="1"/>
          </p:cNvPicPr>
          <p:nvPr userDrawn="1"/>
        </p:nvPicPr>
        <p:blipFill>
          <a:blip r:embed="rId2"/>
          <a:stretch>
            <a:fillRect/>
          </a:stretch>
        </p:blipFill>
        <p:spPr>
          <a:xfrm>
            <a:off x="10956989" y="174545"/>
            <a:ext cx="893631" cy="322123"/>
          </a:xfrm>
          <a:prstGeom prst="rect">
            <a:avLst/>
          </a:prstGeom>
        </p:spPr>
      </p:pic>
      <p:sp>
        <p:nvSpPr>
          <p:cNvPr id="10" name="テキスト ボックス 9">
            <a:extLst>
              <a:ext uri="{FF2B5EF4-FFF2-40B4-BE49-F238E27FC236}">
                <a16:creationId xmlns:a16="http://schemas.microsoft.com/office/drawing/2014/main" id="{C1147CBC-8255-F13C-4E98-65612EBB9183}"/>
              </a:ext>
            </a:extLst>
          </p:cNvPr>
          <p:cNvSpPr txBox="1"/>
          <p:nvPr userDrawn="1"/>
        </p:nvSpPr>
        <p:spPr>
          <a:xfrm>
            <a:off x="0" y="6564761"/>
            <a:ext cx="1909497" cy="246221"/>
          </a:xfrm>
          <a:prstGeom prst="rect">
            <a:avLst/>
          </a:prstGeom>
          <a:noFill/>
          <a:ln w="12700">
            <a:noFill/>
          </a:ln>
        </p:spPr>
        <p:txBody>
          <a:bodyPr wrap="none" rtlCol="0">
            <a:spAutoFit/>
          </a:bodyPr>
          <a:lstStyle/>
          <a:p>
            <a:pPr algn="l"/>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2025</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GFS Education</a:t>
            </a:r>
            <a:r>
              <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0" b="0" i="0" dirty="0">
                <a:solidFill>
                  <a:srgbClr val="081168"/>
                </a:solidFill>
                <a:latin typeface="Meiryo UI" panose="020B0604030504040204" pitchFamily="50" charset="-128"/>
                <a:ea typeface="Meiryo UI" panose="020B0604030504040204" pitchFamily="50" charset="-128"/>
                <a:cs typeface="Arial" panose="020B0604020202020204" pitchFamily="34" charset="0"/>
              </a:rPr>
              <a:t>Ltd.</a:t>
            </a:r>
            <a:endParaRPr kumimoji="1" lang="ja-JP" altLang="en-US" sz="1000" b="0" i="0">
              <a:solidFill>
                <a:srgbClr val="081168"/>
              </a:solidFill>
              <a:latin typeface="Meiryo UI" panose="020B0604030504040204" pitchFamily="50" charset="-128"/>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359571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714363"/>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81" r:id="rId3"/>
    <p:sldLayoutId id="2147483682" r:id="rId4"/>
    <p:sldLayoutId id="2147483662" r:id="rId5"/>
    <p:sldLayoutId id="2147483670" r:id="rId6"/>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liff.line.me/1657665342-Bob1P7zn/landing?follow=%40873rhatr&amp;lp=ejSIVN&amp;liff_id=1657665342-Bob1P7zn"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61.jpe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microsoft.com/office/2007/relationships/hdphoto" Target="../media/hdphoto4.wdp"/><Relationship Id="rId4" Type="http://schemas.openxmlformats.org/officeDocument/2006/relationships/image" Target="../media/image19.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a:extLst>
              <a:ext uri="{FF2B5EF4-FFF2-40B4-BE49-F238E27FC236}">
                <a16:creationId xmlns:a16="http://schemas.microsoft.com/office/drawing/2014/main" id="{2F620208-C11D-76DE-9327-C5476A1B1BBC}"/>
              </a:ext>
            </a:extLst>
          </p:cNvPr>
          <p:cNvSpPr/>
          <p:nvPr/>
        </p:nvSpPr>
        <p:spPr>
          <a:xfrm>
            <a:off x="770575" y="1196470"/>
            <a:ext cx="10611079" cy="1017757"/>
          </a:xfrm>
          <a:prstGeom prst="roundRect">
            <a:avLst>
              <a:gd name="adj" fmla="val 5240"/>
            </a:avLst>
          </a:prstGeom>
          <a:solidFill>
            <a:srgbClr val="EEF0FC"/>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00">
              <a:solidFill>
                <a:srgbClr val="C8E6C9"/>
              </a:solidFill>
            </a:endParaRPr>
          </a:p>
        </p:txBody>
      </p:sp>
      <p:sp>
        <p:nvSpPr>
          <p:cNvPr id="5" name="角丸四角形 4">
            <a:extLst>
              <a:ext uri="{FF2B5EF4-FFF2-40B4-BE49-F238E27FC236}">
                <a16:creationId xmlns:a16="http://schemas.microsoft.com/office/drawing/2014/main" id="{00564D1B-6E49-7AE6-6577-03F528DAF7E3}"/>
              </a:ext>
            </a:extLst>
          </p:cNvPr>
          <p:cNvSpPr/>
          <p:nvPr/>
        </p:nvSpPr>
        <p:spPr>
          <a:xfrm>
            <a:off x="770575" y="2374690"/>
            <a:ext cx="10611079" cy="1017757"/>
          </a:xfrm>
          <a:prstGeom prst="roundRect">
            <a:avLst>
              <a:gd name="adj" fmla="val 5240"/>
            </a:avLst>
          </a:prstGeom>
          <a:solidFill>
            <a:srgbClr val="EEF0FC"/>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00">
              <a:solidFill>
                <a:srgbClr val="C8E6C9"/>
              </a:solidFill>
            </a:endParaRPr>
          </a:p>
        </p:txBody>
      </p:sp>
      <p:sp>
        <p:nvSpPr>
          <p:cNvPr id="10" name="角丸四角形 9">
            <a:extLst>
              <a:ext uri="{FF2B5EF4-FFF2-40B4-BE49-F238E27FC236}">
                <a16:creationId xmlns:a16="http://schemas.microsoft.com/office/drawing/2014/main" id="{E3E6ABCD-4C6A-0488-9F5C-AA03BBFA65E6}"/>
              </a:ext>
            </a:extLst>
          </p:cNvPr>
          <p:cNvSpPr/>
          <p:nvPr/>
        </p:nvSpPr>
        <p:spPr>
          <a:xfrm>
            <a:off x="770575" y="3549899"/>
            <a:ext cx="10611079" cy="1017757"/>
          </a:xfrm>
          <a:prstGeom prst="roundRect">
            <a:avLst>
              <a:gd name="adj" fmla="val 5240"/>
            </a:avLst>
          </a:prstGeom>
          <a:solidFill>
            <a:srgbClr val="EEF0FC"/>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00">
              <a:solidFill>
                <a:srgbClr val="C8E6C9"/>
              </a:solidFill>
            </a:endParaRPr>
          </a:p>
        </p:txBody>
      </p:sp>
      <p:sp>
        <p:nvSpPr>
          <p:cNvPr id="12" name="角丸四角形 11">
            <a:extLst>
              <a:ext uri="{FF2B5EF4-FFF2-40B4-BE49-F238E27FC236}">
                <a16:creationId xmlns:a16="http://schemas.microsoft.com/office/drawing/2014/main" id="{2CC74D7C-F69B-C170-E32D-DD8450497E48}"/>
              </a:ext>
            </a:extLst>
          </p:cNvPr>
          <p:cNvSpPr/>
          <p:nvPr/>
        </p:nvSpPr>
        <p:spPr>
          <a:xfrm>
            <a:off x="770575" y="4725107"/>
            <a:ext cx="10611079" cy="1017757"/>
          </a:xfrm>
          <a:prstGeom prst="roundRect">
            <a:avLst>
              <a:gd name="adj" fmla="val 5240"/>
            </a:avLst>
          </a:prstGeom>
          <a:solidFill>
            <a:srgbClr val="EEF0FC"/>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200">
              <a:solidFill>
                <a:srgbClr val="C8E6C9"/>
              </a:solidFill>
            </a:endParaRPr>
          </a:p>
        </p:txBody>
      </p:sp>
      <p:sp>
        <p:nvSpPr>
          <p:cNvPr id="9" name="円/楕円 8">
            <a:extLst>
              <a:ext uri="{FF2B5EF4-FFF2-40B4-BE49-F238E27FC236}">
                <a16:creationId xmlns:a16="http://schemas.microsoft.com/office/drawing/2014/main" id="{06A92DD4-0195-09A0-9C67-5D0A14D17DCB}"/>
              </a:ext>
            </a:extLst>
          </p:cNvPr>
          <p:cNvSpPr/>
          <p:nvPr/>
        </p:nvSpPr>
        <p:spPr>
          <a:xfrm>
            <a:off x="10241591" y="5809126"/>
            <a:ext cx="778343" cy="799622"/>
          </a:xfrm>
          <a:prstGeom prst="ellipse">
            <a:avLst/>
          </a:prstGeom>
          <a:solidFill>
            <a:srgbClr val="E7CCE7">
              <a:alpha val="5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BEAB0C36-063D-86C3-E99E-F7CC48ED8C41}"/>
              </a:ext>
            </a:extLst>
          </p:cNvPr>
          <p:cNvSpPr/>
          <p:nvPr/>
        </p:nvSpPr>
        <p:spPr>
          <a:xfrm>
            <a:off x="7841762" y="5809124"/>
            <a:ext cx="1005651" cy="932480"/>
          </a:xfrm>
          <a:prstGeom prst="ellipse">
            <a:avLst/>
          </a:prstGeom>
          <a:solidFill>
            <a:srgbClr val="C8E6C9">
              <a:alpha val="5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ja-JP" altLang="en-US"/>
              <a:t>本日の流れ</a:t>
            </a:r>
          </a:p>
        </p:txBody>
      </p:sp>
      <p:sp>
        <p:nvSpPr>
          <p:cNvPr id="2" name="スライド番号プレースホルダー 1">
            <a:extLst>
              <a:ext uri="{FF2B5EF4-FFF2-40B4-BE49-F238E27FC236}">
                <a16:creationId xmlns:a16="http://schemas.microsoft.com/office/drawing/2014/main" id="{CE1AED35-8269-1C89-5007-725F741B5E34}"/>
              </a:ext>
            </a:extLst>
          </p:cNvPr>
          <p:cNvSpPr>
            <a:spLocks noGrp="1"/>
          </p:cNvSpPr>
          <p:nvPr>
            <p:ph type="sldNum" sz="quarter" idx="2"/>
          </p:nvPr>
        </p:nvSpPr>
        <p:spPr>
          <a:prstGeom prst="rect">
            <a:avLst/>
          </a:prstGeom>
        </p:spPr>
        <p:txBody>
          <a:bodyPr/>
          <a:lstStyle/>
          <a:p>
            <a:fld id="{86CB4B4D-7CA3-9044-876B-883B54F8677D}" type="slidenum">
              <a:rPr lang="en-US" altLang="ja-JP" smtClean="0"/>
              <a:pPr/>
              <a:t>0</a:t>
            </a:fld>
            <a:endParaRPr lang="ja-JP" altLang="en-US"/>
          </a:p>
        </p:txBody>
      </p:sp>
      <p:pic>
        <p:nvPicPr>
          <p:cNvPr id="6" name="図 5" descr="部屋 が含まれている画像&#10;&#10;自動的に生成された説明">
            <a:extLst>
              <a:ext uri="{FF2B5EF4-FFF2-40B4-BE49-F238E27FC236}">
                <a16:creationId xmlns:a16="http://schemas.microsoft.com/office/drawing/2014/main" id="{DE77C876-0C7D-714E-FCE3-E07D45DCD71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Lst>
          </a:blip>
          <a:stretch>
            <a:fillRect/>
          </a:stretch>
        </p:blipFill>
        <p:spPr>
          <a:xfrm rot="21281748">
            <a:off x="7830125" y="4923665"/>
            <a:ext cx="1696541" cy="1770919"/>
          </a:xfrm>
          <a:prstGeom prst="rect">
            <a:avLst/>
          </a:prstGeom>
        </p:spPr>
      </p:pic>
      <p:pic>
        <p:nvPicPr>
          <p:cNvPr id="7" name="図 6" descr="ランプ, 部屋 が含まれている画像&#10;&#10;自動的に生成された説明">
            <a:extLst>
              <a:ext uri="{FF2B5EF4-FFF2-40B4-BE49-F238E27FC236}">
                <a16:creationId xmlns:a16="http://schemas.microsoft.com/office/drawing/2014/main" id="{7997BB84-CB5D-515C-02D6-42C6E598770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Lst>
          </a:blip>
          <a:stretch>
            <a:fillRect/>
          </a:stretch>
        </p:blipFill>
        <p:spPr>
          <a:xfrm rot="324842" flipH="1">
            <a:off x="9530840" y="4854223"/>
            <a:ext cx="1611591" cy="1682247"/>
          </a:xfrm>
          <a:prstGeom prst="rect">
            <a:avLst/>
          </a:prstGeom>
        </p:spPr>
      </p:pic>
      <p:sp>
        <p:nvSpPr>
          <p:cNvPr id="17" name="正方形/長方形 16">
            <a:extLst>
              <a:ext uri="{FF2B5EF4-FFF2-40B4-BE49-F238E27FC236}">
                <a16:creationId xmlns:a16="http://schemas.microsoft.com/office/drawing/2014/main" id="{F7BC3611-F0F5-70A5-B523-C1463DF091AB}"/>
              </a:ext>
            </a:extLst>
          </p:cNvPr>
          <p:cNvSpPr/>
          <p:nvPr/>
        </p:nvSpPr>
        <p:spPr>
          <a:xfrm>
            <a:off x="770575" y="1399227"/>
            <a:ext cx="2008516" cy="618267"/>
          </a:xfrm>
          <a:prstGeom prst="rect">
            <a:avLst/>
          </a:prstGeom>
          <a:noFill/>
          <a:ln w="19050" cap="flat" cmpd="sng" algn="ctr">
            <a:noFill/>
            <a:prstDash val="solid"/>
            <a:miter lim="800000"/>
          </a:ln>
          <a:effectLst/>
        </p:spPr>
        <p:txBody>
          <a:bodyPr wrap="none"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Section </a:t>
            </a:r>
            <a:r>
              <a:rPr kumimoji="0" lang="en-US" altLang="ja-JP" sz="4000"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01</a:t>
            </a:r>
            <a:endPar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endParaRPr>
          </a:p>
        </p:txBody>
      </p:sp>
      <p:sp>
        <p:nvSpPr>
          <p:cNvPr id="21" name="正方形/長方形 20">
            <a:extLst>
              <a:ext uri="{FF2B5EF4-FFF2-40B4-BE49-F238E27FC236}">
                <a16:creationId xmlns:a16="http://schemas.microsoft.com/office/drawing/2014/main" id="{4B5F1596-8DCF-192C-E738-4779B7FDC950}"/>
              </a:ext>
            </a:extLst>
          </p:cNvPr>
          <p:cNvSpPr/>
          <p:nvPr/>
        </p:nvSpPr>
        <p:spPr>
          <a:xfrm>
            <a:off x="770575" y="2607004"/>
            <a:ext cx="2008516" cy="618267"/>
          </a:xfrm>
          <a:prstGeom prst="rect">
            <a:avLst/>
          </a:prstGeom>
          <a:noFill/>
          <a:ln w="19050" cap="flat" cmpd="sng" algn="ctr">
            <a:noFill/>
            <a:prstDash val="solid"/>
            <a:miter lim="800000"/>
          </a:ln>
          <a:effectLst/>
        </p:spPr>
        <p:txBody>
          <a:bodyPr wrap="none"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Section</a:t>
            </a:r>
            <a:r>
              <a:rPr kumimoji="0" lang="en-US" altLang="ja-JP" sz="2800"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 </a:t>
            </a:r>
            <a:r>
              <a:rPr kumimoji="0" lang="en-US" altLang="ja-JP" sz="4000"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02</a:t>
            </a:r>
            <a:endPar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endParaRPr>
          </a:p>
        </p:txBody>
      </p:sp>
      <p:sp>
        <p:nvSpPr>
          <p:cNvPr id="23" name="正方形/長方形 22">
            <a:extLst>
              <a:ext uri="{FF2B5EF4-FFF2-40B4-BE49-F238E27FC236}">
                <a16:creationId xmlns:a16="http://schemas.microsoft.com/office/drawing/2014/main" id="{16F16C13-1F1A-22D0-12AC-F286626EFD94}"/>
              </a:ext>
            </a:extLst>
          </p:cNvPr>
          <p:cNvSpPr/>
          <p:nvPr/>
        </p:nvSpPr>
        <p:spPr>
          <a:xfrm>
            <a:off x="770575" y="3765807"/>
            <a:ext cx="2008516" cy="618267"/>
          </a:xfrm>
          <a:prstGeom prst="rect">
            <a:avLst/>
          </a:prstGeom>
          <a:noFill/>
          <a:ln w="19050" cap="flat" cmpd="sng" algn="ctr">
            <a:noFill/>
            <a:prstDash val="solid"/>
            <a:miter lim="800000"/>
          </a:ln>
          <a:effectLst/>
        </p:spPr>
        <p:txBody>
          <a:bodyPr wrap="none"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Section</a:t>
            </a:r>
            <a:r>
              <a:rPr kumimoji="0" lang="en-US" altLang="ja-JP" sz="2800" b="1" kern="0" dirty="0">
                <a:solidFill>
                  <a:srgbClr val="081F5C"/>
                </a:solidFill>
                <a:latin typeface="BIZ UDGothic" panose="020B0400000000000000" pitchFamily="49" charset="-128"/>
                <a:ea typeface="BIZ UDGothic" panose="020B0400000000000000" pitchFamily="49" charset="-128"/>
              </a:rPr>
              <a:t> </a:t>
            </a:r>
            <a:r>
              <a:rPr kumimoji="0" lang="en-US" altLang="ja-JP" sz="4000"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03</a:t>
            </a:r>
            <a:endPar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endParaRPr>
          </a:p>
        </p:txBody>
      </p:sp>
      <p:sp>
        <p:nvSpPr>
          <p:cNvPr id="27" name="正方形/長方形 26">
            <a:extLst>
              <a:ext uri="{FF2B5EF4-FFF2-40B4-BE49-F238E27FC236}">
                <a16:creationId xmlns:a16="http://schemas.microsoft.com/office/drawing/2014/main" id="{69C06C8E-5D4A-29E1-2819-6FDDB49769D6}"/>
              </a:ext>
            </a:extLst>
          </p:cNvPr>
          <p:cNvSpPr/>
          <p:nvPr/>
        </p:nvSpPr>
        <p:spPr>
          <a:xfrm>
            <a:off x="770575" y="4919507"/>
            <a:ext cx="2008516" cy="618267"/>
          </a:xfrm>
          <a:prstGeom prst="rect">
            <a:avLst/>
          </a:prstGeom>
          <a:noFill/>
          <a:ln w="19050" cap="flat" cmpd="sng" algn="ctr">
            <a:noFill/>
            <a:prstDash val="solid"/>
            <a:miter lim="800000"/>
          </a:ln>
          <a:effectLst/>
        </p:spPr>
        <p:txBody>
          <a:bodyPr wrap="none"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Section</a:t>
            </a:r>
            <a:r>
              <a:rPr kumimoji="0" lang="en-US" altLang="ja-JP" sz="2800" b="1" kern="0" dirty="0">
                <a:solidFill>
                  <a:srgbClr val="081F5C"/>
                </a:solidFill>
                <a:latin typeface="BIZ UDGothic" panose="020B0400000000000000" pitchFamily="49" charset="-128"/>
                <a:ea typeface="BIZ UDGothic" panose="020B0400000000000000" pitchFamily="49" charset="-128"/>
              </a:rPr>
              <a:t> </a:t>
            </a:r>
            <a:r>
              <a:rPr kumimoji="0" lang="en-US" altLang="ja-JP" sz="4000" b="1" u="none" strike="noStrike" kern="0" cap="none" spc="0" normalizeH="0" baseline="0" noProof="0" dirty="0">
                <a:ln>
                  <a:noFill/>
                </a:ln>
                <a:solidFill>
                  <a:srgbClr val="081F5C"/>
                </a:solidFill>
                <a:effectLst/>
                <a:uLnTx/>
                <a:uFillTx/>
                <a:latin typeface="BIZ UDGothic" panose="020B0400000000000000" pitchFamily="49" charset="-128"/>
                <a:ea typeface="BIZ UDGothic" panose="020B0400000000000000" pitchFamily="49" charset="-128"/>
              </a:rPr>
              <a:t>04</a:t>
            </a:r>
            <a:endPar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endParaRPr>
          </a:p>
        </p:txBody>
      </p:sp>
      <p:sp>
        <p:nvSpPr>
          <p:cNvPr id="18" name="正方形/長方形 17">
            <a:extLst>
              <a:ext uri="{FF2B5EF4-FFF2-40B4-BE49-F238E27FC236}">
                <a16:creationId xmlns:a16="http://schemas.microsoft.com/office/drawing/2014/main" id="{58132BE6-021E-E471-8DED-63359F087A6F}"/>
              </a:ext>
            </a:extLst>
          </p:cNvPr>
          <p:cNvSpPr/>
          <p:nvPr/>
        </p:nvSpPr>
        <p:spPr>
          <a:xfrm>
            <a:off x="3184881" y="1399227"/>
            <a:ext cx="4161231" cy="618267"/>
          </a:xfrm>
          <a:prstGeom prst="rect">
            <a:avLst/>
          </a:prstGeom>
          <a:noFill/>
          <a:ln w="19050" cap="flat" cmpd="sng" algn="ctr">
            <a:noFill/>
            <a:prstDash val="solid"/>
            <a:miter lim="800000"/>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rPr>
              <a:t>簡単に弊社のご紹介</a:t>
            </a:r>
          </a:p>
        </p:txBody>
      </p:sp>
      <p:sp>
        <p:nvSpPr>
          <p:cNvPr id="22" name="正方形/長方形 21">
            <a:extLst>
              <a:ext uri="{FF2B5EF4-FFF2-40B4-BE49-F238E27FC236}">
                <a16:creationId xmlns:a16="http://schemas.microsoft.com/office/drawing/2014/main" id="{110BFC80-1509-4685-62C9-C8E1EAF50D7F}"/>
              </a:ext>
            </a:extLst>
          </p:cNvPr>
          <p:cNvSpPr/>
          <p:nvPr/>
        </p:nvSpPr>
        <p:spPr>
          <a:xfrm>
            <a:off x="3184881" y="2592625"/>
            <a:ext cx="4161231" cy="618267"/>
          </a:xfrm>
          <a:prstGeom prst="rect">
            <a:avLst/>
          </a:prstGeom>
          <a:noFill/>
          <a:ln w="19050" cap="flat" cmpd="sng" algn="ctr">
            <a:noFill/>
            <a:prstDash val="solid"/>
            <a:miter lim="800000"/>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kern="0">
                <a:solidFill>
                  <a:srgbClr val="081F5C"/>
                </a:solidFill>
                <a:latin typeface="BIZ UDGothic" panose="020B0400000000000000" pitchFamily="49" charset="-128"/>
                <a:ea typeface="BIZ UDGothic" panose="020B0400000000000000" pitchFamily="49" charset="-128"/>
              </a:rPr>
              <a:t>投資設計コンサルティング</a:t>
            </a:r>
            <a:endPar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endParaRPr>
          </a:p>
        </p:txBody>
      </p:sp>
      <p:sp>
        <p:nvSpPr>
          <p:cNvPr id="24" name="正方形/長方形 23">
            <a:extLst>
              <a:ext uri="{FF2B5EF4-FFF2-40B4-BE49-F238E27FC236}">
                <a16:creationId xmlns:a16="http://schemas.microsoft.com/office/drawing/2014/main" id="{DE9DAEC3-E531-3DCB-4A33-10B080D9C35F}"/>
              </a:ext>
            </a:extLst>
          </p:cNvPr>
          <p:cNvSpPr/>
          <p:nvPr/>
        </p:nvSpPr>
        <p:spPr>
          <a:xfrm>
            <a:off x="3184881" y="3765807"/>
            <a:ext cx="4161231" cy="618267"/>
          </a:xfrm>
          <a:prstGeom prst="rect">
            <a:avLst/>
          </a:prstGeom>
          <a:noFill/>
          <a:ln w="19050" cap="flat" cmpd="sng" algn="ctr">
            <a:noFill/>
            <a:prstDash val="solid"/>
            <a:miter lim="800000"/>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rPr>
              <a:t>投資のアドバイス</a:t>
            </a:r>
          </a:p>
        </p:txBody>
      </p:sp>
      <p:sp>
        <p:nvSpPr>
          <p:cNvPr id="28" name="正方形/長方形 27">
            <a:extLst>
              <a:ext uri="{FF2B5EF4-FFF2-40B4-BE49-F238E27FC236}">
                <a16:creationId xmlns:a16="http://schemas.microsoft.com/office/drawing/2014/main" id="{32AEAB94-4300-567A-350A-6688D98296F2}"/>
              </a:ext>
            </a:extLst>
          </p:cNvPr>
          <p:cNvSpPr/>
          <p:nvPr/>
        </p:nvSpPr>
        <p:spPr>
          <a:xfrm>
            <a:off x="3184881" y="4919507"/>
            <a:ext cx="4161231" cy="618267"/>
          </a:xfrm>
          <a:prstGeom prst="rect">
            <a:avLst/>
          </a:prstGeom>
          <a:noFill/>
          <a:ln w="19050" cap="flat" cmpd="sng" algn="ctr">
            <a:noFill/>
            <a:prstDash val="solid"/>
            <a:miter lim="800000"/>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u="none" strike="noStrike" kern="0" cap="none" spc="0" normalizeH="0" baseline="0" noProof="0">
                <a:ln>
                  <a:noFill/>
                </a:ln>
                <a:solidFill>
                  <a:srgbClr val="081F5C"/>
                </a:solidFill>
                <a:effectLst/>
                <a:uLnTx/>
                <a:uFillTx/>
                <a:latin typeface="BIZ UDGothic" panose="020B0400000000000000" pitchFamily="49" charset="-128"/>
                <a:ea typeface="BIZ UDGothic" panose="020B0400000000000000" pitchFamily="49" charset="-128"/>
              </a:rPr>
              <a:t>今後のお話</a:t>
            </a:r>
          </a:p>
        </p:txBody>
      </p:sp>
    </p:spTree>
    <p:extLst>
      <p:ext uri="{BB962C8B-B14F-4D97-AF65-F5344CB8AC3E}">
        <p14:creationId xmlns:p14="http://schemas.microsoft.com/office/powerpoint/2010/main" val="167418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ja-JP" altLang="en-US"/>
              <a:t>資産形成（イメージ）</a:t>
            </a:r>
          </a:p>
        </p:txBody>
      </p:sp>
      <p:sp>
        <p:nvSpPr>
          <p:cNvPr id="5" name="スライド番号プレースホルダー 4">
            <a:extLst>
              <a:ext uri="{FF2B5EF4-FFF2-40B4-BE49-F238E27FC236}">
                <a16:creationId xmlns:a16="http://schemas.microsoft.com/office/drawing/2014/main" id="{7295CCA4-7458-42E0-478E-CD8ACE31E34E}"/>
              </a:ext>
            </a:extLst>
          </p:cNvPr>
          <p:cNvSpPr>
            <a:spLocks noGrp="1"/>
          </p:cNvSpPr>
          <p:nvPr>
            <p:ph type="sldNum" sz="quarter" idx="2"/>
          </p:nvPr>
        </p:nvSpPr>
        <p:spPr>
          <a:prstGeom prst="rect">
            <a:avLst/>
          </a:prstGeom>
        </p:spPr>
        <p:txBody>
          <a:bodyPr/>
          <a:lstStyle/>
          <a:p>
            <a:fld id="{86CB4B4D-7CA3-9044-876B-883B54F8677D}" type="slidenum">
              <a:rPr lang="en-US" altLang="ja-JP" smtClean="0"/>
              <a:pPr/>
              <a:t>9</a:t>
            </a:fld>
            <a:endParaRPr lang="ja-JP" altLang="en-US"/>
          </a:p>
        </p:txBody>
      </p:sp>
      <p:sp>
        <p:nvSpPr>
          <p:cNvPr id="17" name="正方形/長方形 16">
            <a:extLst>
              <a:ext uri="{FF2B5EF4-FFF2-40B4-BE49-F238E27FC236}">
                <a16:creationId xmlns:a16="http://schemas.microsoft.com/office/drawing/2014/main" id="{C2D7A5CC-5B6C-5C0D-B19F-146AB2F7334E}"/>
              </a:ext>
            </a:extLst>
          </p:cNvPr>
          <p:cNvSpPr/>
          <p:nvPr/>
        </p:nvSpPr>
        <p:spPr>
          <a:xfrm>
            <a:off x="340736" y="908051"/>
            <a:ext cx="5755264" cy="545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3600" b="1">
                <a:solidFill>
                  <a:srgbClr val="6884ED"/>
                </a:solidFill>
                <a:latin typeface="BIZ UDGothic" panose="020B0400000000000000" pitchFamily="49" charset="-128"/>
                <a:ea typeface="BIZ UDGothic" panose="020B0400000000000000" pitchFamily="49" charset="-128"/>
              </a:rPr>
              <a:t>資産</a:t>
            </a:r>
            <a:r>
              <a:rPr kumimoji="1" lang="ja-JP" altLang="en-US" sz="3600" b="1" u="sng">
                <a:solidFill>
                  <a:srgbClr val="6884ED"/>
                </a:solidFill>
                <a:latin typeface="BIZ UDGothic" panose="020B0400000000000000" pitchFamily="49" charset="-128"/>
                <a:ea typeface="BIZ UDGothic" panose="020B0400000000000000" pitchFamily="49" charset="-128"/>
              </a:rPr>
              <a:t>育成期</a:t>
            </a:r>
          </a:p>
        </p:txBody>
      </p:sp>
      <p:sp>
        <p:nvSpPr>
          <p:cNvPr id="19" name="正方形/長方形 18">
            <a:extLst>
              <a:ext uri="{FF2B5EF4-FFF2-40B4-BE49-F238E27FC236}">
                <a16:creationId xmlns:a16="http://schemas.microsoft.com/office/drawing/2014/main" id="{55428657-2DCA-E62E-6525-8E662F16193B}"/>
              </a:ext>
            </a:extLst>
          </p:cNvPr>
          <p:cNvSpPr/>
          <p:nvPr/>
        </p:nvSpPr>
        <p:spPr>
          <a:xfrm>
            <a:off x="6101774" y="908051"/>
            <a:ext cx="5755264" cy="545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3600" b="1">
                <a:solidFill>
                  <a:srgbClr val="081F5C"/>
                </a:solidFill>
                <a:latin typeface="BIZ UDGothic" panose="020B0400000000000000" pitchFamily="49" charset="-128"/>
                <a:ea typeface="BIZ UDGothic" panose="020B0400000000000000" pitchFamily="49" charset="-128"/>
              </a:rPr>
              <a:t>資産</a:t>
            </a:r>
            <a:r>
              <a:rPr kumimoji="1" lang="ja-JP" altLang="en-US" sz="3600" b="1" u="sng">
                <a:solidFill>
                  <a:srgbClr val="081F5C"/>
                </a:solidFill>
                <a:latin typeface="BIZ UDGothic" panose="020B0400000000000000" pitchFamily="49" charset="-128"/>
                <a:ea typeface="BIZ UDGothic" panose="020B0400000000000000" pitchFamily="49" charset="-128"/>
              </a:rPr>
              <a:t>維持期</a:t>
            </a:r>
          </a:p>
        </p:txBody>
      </p:sp>
      <p:sp>
        <p:nvSpPr>
          <p:cNvPr id="21" name="正方形/長方形 20">
            <a:extLst>
              <a:ext uri="{FF2B5EF4-FFF2-40B4-BE49-F238E27FC236}">
                <a16:creationId xmlns:a16="http://schemas.microsoft.com/office/drawing/2014/main" id="{60B64BAB-52ED-AE74-4CDB-3D743A9A8C0E}"/>
              </a:ext>
            </a:extLst>
          </p:cNvPr>
          <p:cNvSpPr/>
          <p:nvPr/>
        </p:nvSpPr>
        <p:spPr>
          <a:xfrm>
            <a:off x="340735" y="1627138"/>
            <a:ext cx="5755263" cy="1242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spcBef>
                <a:spcPts val="600"/>
              </a:spcBef>
            </a:pPr>
            <a:r>
              <a:rPr lang="ja-JP" altLang="en-US" sz="2800">
                <a:solidFill>
                  <a:schemeClr val="tx1"/>
                </a:solidFill>
                <a:latin typeface="BIZ UDGothic" panose="020B0400000000000000" pitchFamily="49" charset="-128"/>
                <a:ea typeface="BIZ UDGothic" panose="020B0400000000000000" pitchFamily="49" charset="-128"/>
              </a:rPr>
              <a:t>株式や投資信託</a:t>
            </a:r>
            <a:endParaRPr lang="en-US" altLang="ja-JP" sz="2800" dirty="0">
              <a:solidFill>
                <a:schemeClr val="tx1"/>
              </a:solidFill>
              <a:latin typeface="BIZ UDGothic" panose="020B0400000000000000" pitchFamily="49" charset="-128"/>
              <a:ea typeface="BIZ UDGothic" panose="020B0400000000000000" pitchFamily="49" charset="-128"/>
            </a:endParaRPr>
          </a:p>
          <a:p>
            <a:pPr algn="ctr">
              <a:spcBef>
                <a:spcPts val="600"/>
              </a:spcBef>
            </a:pPr>
            <a:r>
              <a:rPr kumimoji="1" lang="ja-JP" altLang="en-US" sz="2800">
                <a:solidFill>
                  <a:schemeClr val="tx1"/>
                </a:solidFill>
                <a:latin typeface="BIZ UDGothic" panose="020B0400000000000000" pitchFamily="49" charset="-128"/>
                <a:ea typeface="BIZ UDGothic" panose="020B0400000000000000" pitchFamily="49" charset="-128"/>
              </a:rPr>
              <a:t>全力労働、全力投資</a:t>
            </a:r>
          </a:p>
        </p:txBody>
      </p:sp>
      <p:sp>
        <p:nvSpPr>
          <p:cNvPr id="22" name="正方形/長方形 21">
            <a:extLst>
              <a:ext uri="{FF2B5EF4-FFF2-40B4-BE49-F238E27FC236}">
                <a16:creationId xmlns:a16="http://schemas.microsoft.com/office/drawing/2014/main" id="{83CF86E8-B32D-B973-1426-5ADCCB471D08}"/>
              </a:ext>
            </a:extLst>
          </p:cNvPr>
          <p:cNvSpPr/>
          <p:nvPr/>
        </p:nvSpPr>
        <p:spPr>
          <a:xfrm>
            <a:off x="6101773" y="1627138"/>
            <a:ext cx="5755263" cy="1242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spcBef>
                <a:spcPts val="600"/>
              </a:spcBef>
            </a:pPr>
            <a:r>
              <a:rPr kumimoji="1" lang="ja-JP" altLang="en-US" sz="2800">
                <a:solidFill>
                  <a:schemeClr val="tx1"/>
                </a:solidFill>
                <a:latin typeface="BIZ UDGothic" panose="020B0400000000000000" pitchFamily="49" charset="-128"/>
                <a:ea typeface="BIZ UDGothic" panose="020B0400000000000000" pitchFamily="49" charset="-128"/>
              </a:rPr>
              <a:t>株式投資信託</a:t>
            </a:r>
            <a:endParaRPr kumimoji="1" lang="en-US" altLang="ja-JP" sz="2800">
              <a:solidFill>
                <a:schemeClr val="tx1"/>
              </a:solidFill>
              <a:latin typeface="BIZ UDGothic" panose="020B0400000000000000" pitchFamily="49" charset="-128"/>
              <a:ea typeface="BIZ UDGothic" panose="020B0400000000000000" pitchFamily="49" charset="-128"/>
            </a:endParaRPr>
          </a:p>
          <a:p>
            <a:pPr algn="ctr">
              <a:spcBef>
                <a:spcPts val="600"/>
              </a:spcBef>
            </a:pPr>
            <a:r>
              <a:rPr lang="ja-JP" altLang="en-US" sz="2800">
                <a:solidFill>
                  <a:schemeClr val="tx1"/>
                </a:solidFill>
                <a:latin typeface="BIZ UDGothic" panose="020B0400000000000000" pitchFamily="49" charset="-128"/>
                <a:ea typeface="BIZ UDGothic" panose="020B0400000000000000" pitchFamily="49" charset="-128"/>
              </a:rPr>
              <a:t>債券</a:t>
            </a:r>
            <a:r>
              <a:rPr kumimoji="1" lang="ja-JP" altLang="en-US" sz="2800">
                <a:solidFill>
                  <a:schemeClr val="tx1"/>
                </a:solidFill>
                <a:latin typeface="BIZ UDGothic" panose="020B0400000000000000" pitchFamily="49" charset="-128"/>
                <a:ea typeface="BIZ UDGothic" panose="020B0400000000000000" pitchFamily="49" charset="-128"/>
              </a:rPr>
              <a:t>で資産を維持しながら生活</a:t>
            </a:r>
          </a:p>
        </p:txBody>
      </p:sp>
      <p:sp>
        <p:nvSpPr>
          <p:cNvPr id="23" name="楕円 9">
            <a:extLst>
              <a:ext uri="{FF2B5EF4-FFF2-40B4-BE49-F238E27FC236}">
                <a16:creationId xmlns:a16="http://schemas.microsoft.com/office/drawing/2014/main" id="{FF6E1821-99C6-D224-E61D-718BF6FD9C67}"/>
              </a:ext>
            </a:extLst>
          </p:cNvPr>
          <p:cNvSpPr/>
          <p:nvPr/>
        </p:nvSpPr>
        <p:spPr>
          <a:xfrm flipH="1">
            <a:off x="340734" y="3224464"/>
            <a:ext cx="5755263" cy="3084262"/>
          </a:xfrm>
          <a:prstGeom prst="rtTriangle">
            <a:avLst/>
          </a:prstGeom>
          <a:solidFill>
            <a:srgbClr val="6884ED"/>
          </a:solidFill>
          <a:ln>
            <a:solidFill>
              <a:srgbClr val="6884ED"/>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sz="2400">
              <a:solidFill>
                <a:schemeClr val="bg1"/>
              </a:solidFill>
              <a:latin typeface="Meiryo UI" panose="020B0604030504040204" pitchFamily="50" charset="-128"/>
              <a:ea typeface="Meiryo UI" panose="020B0604030504040204" pitchFamily="50" charset="-128"/>
            </a:endParaRPr>
          </a:p>
        </p:txBody>
      </p:sp>
      <p:sp>
        <p:nvSpPr>
          <p:cNvPr id="24" name="楕円 9">
            <a:extLst>
              <a:ext uri="{FF2B5EF4-FFF2-40B4-BE49-F238E27FC236}">
                <a16:creationId xmlns:a16="http://schemas.microsoft.com/office/drawing/2014/main" id="{F2F7A964-379E-E525-8C7F-A4770535C712}"/>
              </a:ext>
            </a:extLst>
          </p:cNvPr>
          <p:cNvSpPr/>
          <p:nvPr/>
        </p:nvSpPr>
        <p:spPr>
          <a:xfrm flipH="1">
            <a:off x="6096000" y="3224464"/>
            <a:ext cx="5755263" cy="3084262"/>
          </a:xfrm>
          <a:prstGeom prst="rect">
            <a:avLst/>
          </a:prstGeom>
          <a:solidFill>
            <a:srgbClr val="081F5C"/>
          </a:solidFill>
          <a:ln>
            <a:solidFill>
              <a:srgbClr val="081F5C"/>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sz="2400">
              <a:solidFill>
                <a:schemeClr val="bg1"/>
              </a:solidFill>
              <a:latin typeface="Meiryo UI" panose="020B0604030504040204" pitchFamily="50" charset="-128"/>
              <a:ea typeface="Meiryo UI" panose="020B0604030504040204" pitchFamily="50" charset="-128"/>
            </a:endParaRPr>
          </a:p>
        </p:txBody>
      </p:sp>
      <p:sp>
        <p:nvSpPr>
          <p:cNvPr id="25" name="楕円 9">
            <a:extLst>
              <a:ext uri="{FF2B5EF4-FFF2-40B4-BE49-F238E27FC236}">
                <a16:creationId xmlns:a16="http://schemas.microsoft.com/office/drawing/2014/main" id="{A79410B9-40F0-9C8C-B74D-54F3D8CEFA1B}"/>
              </a:ext>
            </a:extLst>
          </p:cNvPr>
          <p:cNvSpPr/>
          <p:nvPr/>
        </p:nvSpPr>
        <p:spPr>
          <a:xfrm flipH="1">
            <a:off x="895150" y="3573727"/>
            <a:ext cx="5014764" cy="2596407"/>
          </a:xfrm>
          <a:prstGeom prst="rtTriangle">
            <a:avLst/>
          </a:prstGeom>
          <a:solidFill>
            <a:schemeClr val="bg1"/>
          </a:solidFill>
          <a:ln>
            <a:solidFill>
              <a:srgbClr val="6884ED"/>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sz="2400">
              <a:solidFill>
                <a:schemeClr val="bg1"/>
              </a:solidFill>
              <a:latin typeface="Meiryo UI" panose="020B0604030504040204" pitchFamily="50" charset="-128"/>
              <a:ea typeface="Meiryo UI" panose="020B0604030504040204" pitchFamily="50" charset="-128"/>
            </a:endParaRPr>
          </a:p>
        </p:txBody>
      </p:sp>
      <p:sp>
        <p:nvSpPr>
          <p:cNvPr id="26" name="楕円 9">
            <a:extLst>
              <a:ext uri="{FF2B5EF4-FFF2-40B4-BE49-F238E27FC236}">
                <a16:creationId xmlns:a16="http://schemas.microsoft.com/office/drawing/2014/main" id="{E04AC0B9-E2F8-3E35-BCF7-7571A29F8218}"/>
              </a:ext>
            </a:extLst>
          </p:cNvPr>
          <p:cNvSpPr/>
          <p:nvPr/>
        </p:nvSpPr>
        <p:spPr>
          <a:xfrm flipH="1">
            <a:off x="6300269" y="3363057"/>
            <a:ext cx="5346724" cy="2807077"/>
          </a:xfrm>
          <a:prstGeom prst="rect">
            <a:avLst/>
          </a:prstGeom>
          <a:solidFill>
            <a:schemeClr val="bg1"/>
          </a:solidFill>
          <a:ln>
            <a:solidFill>
              <a:srgbClr val="081F5C"/>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sz="2400">
              <a:solidFill>
                <a:schemeClr val="bg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A63DA621-B456-4CC8-285C-22D626E87348}"/>
              </a:ext>
            </a:extLst>
          </p:cNvPr>
          <p:cNvSpPr/>
          <p:nvPr/>
        </p:nvSpPr>
        <p:spPr>
          <a:xfrm>
            <a:off x="3146553" y="5090135"/>
            <a:ext cx="2218904" cy="545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spcBef>
                <a:spcPts val="600"/>
              </a:spcBef>
            </a:pPr>
            <a:r>
              <a:rPr lang="en-US" altLang="ja-JP" sz="2800" b="1" dirty="0">
                <a:solidFill>
                  <a:srgbClr val="6884ED"/>
                </a:solidFill>
                <a:latin typeface="Meiryo UI" panose="020B0604030504040204" pitchFamily="50" charset="-128"/>
                <a:ea typeface="Meiryo UI" panose="020B0604030504040204" pitchFamily="50" charset="-128"/>
              </a:rPr>
              <a:t>3</a:t>
            </a:r>
            <a:r>
              <a:rPr kumimoji="1" lang="ja-JP" altLang="en-US" sz="2800" b="1">
                <a:solidFill>
                  <a:srgbClr val="6884ED"/>
                </a:solidFill>
                <a:latin typeface="Meiryo UI" panose="020B0604030504040204" pitchFamily="50" charset="-128"/>
                <a:ea typeface="Meiryo UI" panose="020B0604030504040204" pitchFamily="50" charset="-128"/>
              </a:rPr>
              <a:t>年後に</a:t>
            </a:r>
            <a:r>
              <a:rPr lang="en-US" altLang="ja-JP" sz="2800" b="1" dirty="0">
                <a:solidFill>
                  <a:srgbClr val="6884ED"/>
                </a:solidFill>
                <a:latin typeface="Meiryo UI" panose="020B0604030504040204" pitchFamily="50" charset="-128"/>
                <a:ea typeface="Meiryo UI" panose="020B0604030504040204" pitchFamily="50" charset="-128"/>
              </a:rPr>
              <a:t>1</a:t>
            </a:r>
            <a:r>
              <a:rPr kumimoji="1" lang="en-US" altLang="ja-JP" sz="2800" b="1" dirty="0">
                <a:solidFill>
                  <a:srgbClr val="6884ED"/>
                </a:solidFill>
                <a:latin typeface="Meiryo UI" panose="020B0604030504040204" pitchFamily="50" charset="-128"/>
                <a:ea typeface="Meiryo UI" panose="020B0604030504040204" pitchFamily="50" charset="-128"/>
              </a:rPr>
              <a:t>,000</a:t>
            </a:r>
            <a:r>
              <a:rPr kumimoji="1" lang="ja-JP" altLang="en-US" sz="2800" b="1">
                <a:solidFill>
                  <a:srgbClr val="6884ED"/>
                </a:solidFill>
                <a:latin typeface="Meiryo UI" panose="020B0604030504040204" pitchFamily="50" charset="-128"/>
                <a:ea typeface="Meiryo UI" panose="020B0604030504040204" pitchFamily="50" charset="-128"/>
              </a:rPr>
              <a:t>万円</a:t>
            </a:r>
          </a:p>
        </p:txBody>
      </p:sp>
      <p:sp>
        <p:nvSpPr>
          <p:cNvPr id="28" name="正方形/長方形 27">
            <a:extLst>
              <a:ext uri="{FF2B5EF4-FFF2-40B4-BE49-F238E27FC236}">
                <a16:creationId xmlns:a16="http://schemas.microsoft.com/office/drawing/2014/main" id="{3A988B81-81CA-65A6-D159-A4021B0AD767}"/>
              </a:ext>
            </a:extLst>
          </p:cNvPr>
          <p:cNvSpPr/>
          <p:nvPr/>
        </p:nvSpPr>
        <p:spPr>
          <a:xfrm>
            <a:off x="6595423" y="3480451"/>
            <a:ext cx="4756417" cy="935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spcBef>
                <a:spcPts val="600"/>
              </a:spcBef>
            </a:pPr>
            <a:r>
              <a:rPr lang="en-US" altLang="zh-TW" sz="2800" b="1" dirty="0">
                <a:solidFill>
                  <a:srgbClr val="081F5C"/>
                </a:solidFill>
                <a:latin typeface="Meiryo UI" panose="020B0604030504040204" pitchFamily="50" charset="-128"/>
                <a:ea typeface="Meiryo UI" panose="020B0604030504040204" pitchFamily="50" charset="-128"/>
              </a:rPr>
              <a:t>1</a:t>
            </a:r>
            <a:r>
              <a:rPr kumimoji="1" lang="en-US" altLang="zh-TW" sz="2800" b="1" dirty="0">
                <a:solidFill>
                  <a:srgbClr val="081F5C"/>
                </a:solidFill>
                <a:latin typeface="Meiryo UI" panose="020B0604030504040204" pitchFamily="50" charset="-128"/>
                <a:ea typeface="Meiryo UI" panose="020B0604030504040204" pitchFamily="50" charset="-128"/>
              </a:rPr>
              <a:t>,000</a:t>
            </a:r>
            <a:r>
              <a:rPr kumimoji="1" lang="zh-TW" altLang="en-US" sz="2800" b="1" dirty="0">
                <a:solidFill>
                  <a:srgbClr val="081F5C"/>
                </a:solidFill>
                <a:latin typeface="Meiryo UI" panose="020B0604030504040204" pitchFamily="50" charset="-128"/>
                <a:ea typeface="Meiryo UI" panose="020B0604030504040204" pitchFamily="50" charset="-128"/>
              </a:rPr>
              <a:t>万円</a:t>
            </a:r>
            <a:r>
              <a:rPr kumimoji="1" lang="en-US" altLang="zh-TW" sz="2800" b="1" dirty="0">
                <a:solidFill>
                  <a:srgbClr val="081F5C"/>
                </a:solidFill>
                <a:latin typeface="Meiryo UI" panose="020B0604030504040204" pitchFamily="50" charset="-128"/>
                <a:ea typeface="Meiryo UI" panose="020B0604030504040204" pitchFamily="50" charset="-128"/>
              </a:rPr>
              <a:t>×15</a:t>
            </a:r>
            <a:r>
              <a:rPr lang="zh-TW" altLang="en-US" sz="2800" b="1" dirty="0">
                <a:solidFill>
                  <a:srgbClr val="081F5C"/>
                </a:solidFill>
                <a:latin typeface="Meiryo UI" panose="020B0604030504040204" pitchFamily="50" charset="-128"/>
                <a:ea typeface="Meiryo UI" panose="020B0604030504040204" pitchFamily="50" charset="-128"/>
              </a:rPr>
              <a:t>％</a:t>
            </a:r>
            <a:endParaRPr kumimoji="1" lang="zh-TW" altLang="en-US" sz="2800" b="1" dirty="0">
              <a:solidFill>
                <a:srgbClr val="081F5C"/>
              </a:solidFill>
              <a:latin typeface="Meiryo UI" panose="020B0604030504040204" pitchFamily="50" charset="-128"/>
              <a:ea typeface="Meiryo UI" panose="020B0604030504040204" pitchFamily="50" charset="-128"/>
            </a:endParaRPr>
          </a:p>
          <a:p>
            <a:pPr algn="ctr">
              <a:spcBef>
                <a:spcPts val="600"/>
              </a:spcBef>
            </a:pPr>
            <a:r>
              <a:rPr kumimoji="1" lang="zh-TW" altLang="en-US" sz="2800" b="1" dirty="0">
                <a:solidFill>
                  <a:srgbClr val="081F5C"/>
                </a:solidFill>
                <a:latin typeface="Meiryo UI" panose="020B0604030504040204" pitchFamily="50" charset="-128"/>
                <a:ea typeface="Meiryo UI" panose="020B0604030504040204" pitchFamily="50" charset="-128"/>
              </a:rPr>
              <a:t>年間約</a:t>
            </a:r>
            <a:r>
              <a:rPr kumimoji="1" lang="en-US" altLang="zh-TW" sz="2800" b="1" dirty="0">
                <a:solidFill>
                  <a:srgbClr val="081F5C"/>
                </a:solidFill>
                <a:latin typeface="Meiryo UI" panose="020B0604030504040204" pitchFamily="50" charset="-128"/>
                <a:ea typeface="Meiryo UI" panose="020B0604030504040204" pitchFamily="50" charset="-128"/>
              </a:rPr>
              <a:t>150</a:t>
            </a:r>
            <a:r>
              <a:rPr kumimoji="1" lang="zh-TW" altLang="en-US" sz="2800" b="1" dirty="0">
                <a:solidFill>
                  <a:srgbClr val="081F5C"/>
                </a:solidFill>
                <a:latin typeface="Meiryo UI" panose="020B0604030504040204" pitchFamily="50" charset="-128"/>
                <a:ea typeface="Meiryo UI" panose="020B0604030504040204" pitchFamily="50" charset="-128"/>
              </a:rPr>
              <a:t>万円</a:t>
            </a:r>
            <a:r>
              <a:rPr kumimoji="1" lang="ja-JP" altLang="en-US" sz="2800" b="1">
                <a:solidFill>
                  <a:srgbClr val="081F5C"/>
                </a:solidFill>
                <a:latin typeface="Meiryo UI" panose="020B0604030504040204" pitchFamily="50" charset="-128"/>
                <a:ea typeface="Meiryo UI" panose="020B0604030504040204" pitchFamily="50" charset="-128"/>
              </a:rPr>
              <a:t>　</a:t>
            </a:r>
            <a:r>
              <a:rPr kumimoji="1" lang="zh-TW" altLang="en-US" sz="2800" b="1" dirty="0">
                <a:solidFill>
                  <a:srgbClr val="081F5C"/>
                </a:solidFill>
                <a:latin typeface="Meiryo UI" panose="020B0604030504040204" pitchFamily="50" charset="-128"/>
                <a:ea typeface="Meiryo UI" panose="020B0604030504040204" pitchFamily="50" charset="-128"/>
              </a:rPr>
              <a:t>月約</a:t>
            </a:r>
            <a:r>
              <a:rPr kumimoji="1" lang="en-US" altLang="zh-TW" sz="2800" b="1" dirty="0">
                <a:solidFill>
                  <a:srgbClr val="081F5C"/>
                </a:solidFill>
                <a:latin typeface="Meiryo UI" panose="020B0604030504040204" pitchFamily="50" charset="-128"/>
                <a:ea typeface="Meiryo UI" panose="020B0604030504040204" pitchFamily="50" charset="-128"/>
              </a:rPr>
              <a:t>1</a:t>
            </a:r>
            <a:r>
              <a:rPr lang="en-US" altLang="zh-TW" sz="2800" b="1" dirty="0">
                <a:solidFill>
                  <a:srgbClr val="081F5C"/>
                </a:solidFill>
                <a:latin typeface="Meiryo UI" panose="020B0604030504040204" pitchFamily="50" charset="-128"/>
                <a:ea typeface="Meiryo UI" panose="020B0604030504040204" pitchFamily="50" charset="-128"/>
              </a:rPr>
              <a:t>0</a:t>
            </a:r>
            <a:r>
              <a:rPr kumimoji="1" lang="zh-TW" altLang="en-US" sz="2800" b="1" dirty="0">
                <a:solidFill>
                  <a:srgbClr val="081F5C"/>
                </a:solidFill>
                <a:latin typeface="Meiryo UI" panose="020B0604030504040204" pitchFamily="50" charset="-128"/>
                <a:ea typeface="Meiryo UI" panose="020B0604030504040204" pitchFamily="50" charset="-128"/>
              </a:rPr>
              <a:t>万円</a:t>
            </a:r>
          </a:p>
        </p:txBody>
      </p:sp>
      <p:pic>
        <p:nvPicPr>
          <p:cNvPr id="2" name="図 1" descr="部屋 が含まれている画像&#10;&#10;自動的に生成された説明">
            <a:extLst>
              <a:ext uri="{FF2B5EF4-FFF2-40B4-BE49-F238E27FC236}">
                <a16:creationId xmlns:a16="http://schemas.microsoft.com/office/drawing/2014/main" id="{A34B5670-9F2E-14DF-03F7-7F1B9DF3224F}"/>
              </a:ext>
            </a:extLst>
          </p:cNvPr>
          <p:cNvPicPr>
            <a:picLocks noChangeAspect="1"/>
          </p:cNvPicPr>
          <p:nvPr/>
        </p:nvPicPr>
        <p:blipFill>
          <a:blip r:embed="rId3"/>
          <a:stretch>
            <a:fillRect/>
          </a:stretch>
        </p:blipFill>
        <p:spPr>
          <a:xfrm rot="20511125">
            <a:off x="398678" y="4004438"/>
            <a:ext cx="1904367" cy="1987856"/>
          </a:xfrm>
          <a:prstGeom prst="rect">
            <a:avLst/>
          </a:prstGeom>
        </p:spPr>
      </p:pic>
    </p:spTree>
    <p:extLst>
      <p:ext uri="{BB962C8B-B14F-4D97-AF65-F5344CB8AC3E}">
        <p14:creationId xmlns:p14="http://schemas.microsoft.com/office/powerpoint/2010/main" val="274288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7CBA-E104-C28E-2D8C-5C08844988F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3F4240-0592-20F4-301A-9EDCAA8785D5}"/>
              </a:ext>
            </a:extLst>
          </p:cNvPr>
          <p:cNvSpPr>
            <a:spLocks noGrp="1"/>
          </p:cNvSpPr>
          <p:nvPr>
            <p:ph type="ctrTitle"/>
          </p:nvPr>
        </p:nvSpPr>
        <p:spPr>
          <a:prstGeom prst="rect">
            <a:avLst/>
          </a:prstGeom>
        </p:spPr>
        <p:txBody>
          <a:bodyPr anchor="ctr"/>
          <a:lstStyle/>
          <a:p>
            <a:r>
              <a:rPr kumimoji="1" lang="ja-JP" altLang="en-US"/>
              <a:t>個別株で年利</a:t>
            </a:r>
            <a:r>
              <a:rPr kumimoji="1" lang="en-US" altLang="ja-JP" dirty="0">
                <a:latin typeface="Meiryo UI" panose="020B0604030504040204" pitchFamily="34" charset="-128"/>
                <a:ea typeface="Meiryo UI" panose="020B0604030504040204" pitchFamily="34" charset="-128"/>
              </a:rPr>
              <a:t>20%</a:t>
            </a:r>
            <a:r>
              <a:rPr kumimoji="1" lang="ja-JP" altLang="en-US"/>
              <a:t>は難しい？</a:t>
            </a:r>
          </a:p>
        </p:txBody>
      </p:sp>
      <p:sp>
        <p:nvSpPr>
          <p:cNvPr id="4" name="テキスト ボックス 3">
            <a:extLst>
              <a:ext uri="{FF2B5EF4-FFF2-40B4-BE49-F238E27FC236}">
                <a16:creationId xmlns:a16="http://schemas.microsoft.com/office/drawing/2014/main" id="{A72ACC26-6E14-EEDC-FDF8-318646905518}"/>
              </a:ext>
            </a:extLst>
          </p:cNvPr>
          <p:cNvSpPr txBox="1"/>
          <p:nvPr/>
        </p:nvSpPr>
        <p:spPr>
          <a:xfrm>
            <a:off x="810918" y="1096925"/>
            <a:ext cx="10570165" cy="707886"/>
          </a:xfrm>
          <a:prstGeom prst="rect">
            <a:avLst/>
          </a:prstGeom>
          <a:noFill/>
        </p:spPr>
        <p:txBody>
          <a:bodyPr wrap="square" rtlCol="0" anchor="ctr">
            <a:spAutoFit/>
          </a:bodyPr>
          <a:lstStyle/>
          <a:p>
            <a:pPr algn="ctr"/>
            <a:r>
              <a:rPr lang="en-US" altLang="ja-JP" sz="4000" b="1" dirty="0">
                <a:solidFill>
                  <a:srgbClr val="081168"/>
                </a:solidFill>
                <a:latin typeface="Meiryo" panose="020B0604030504040204" pitchFamily="34" charset="-128"/>
                <a:ea typeface="Meiryo" panose="020B0604030504040204" pitchFamily="34" charset="-128"/>
              </a:rPr>
              <a:t>1</a:t>
            </a:r>
            <a:r>
              <a:rPr lang="ja-JP" altLang="en-US" sz="4000" b="1">
                <a:solidFill>
                  <a:srgbClr val="081168"/>
                </a:solidFill>
                <a:latin typeface="Meiryo" panose="020B0604030504040204" pitchFamily="34" charset="-128"/>
                <a:ea typeface="Meiryo" panose="020B0604030504040204" pitchFamily="34" charset="-128"/>
              </a:rPr>
              <a:t>年間で年利</a:t>
            </a:r>
            <a:r>
              <a:rPr lang="en-US" altLang="ja-JP" sz="4000" b="1" dirty="0">
                <a:solidFill>
                  <a:srgbClr val="081168"/>
                </a:solidFill>
                <a:latin typeface="Meiryo" panose="020B0604030504040204" pitchFamily="34" charset="-128"/>
                <a:ea typeface="Meiryo" panose="020B0604030504040204" pitchFamily="34" charset="-128"/>
              </a:rPr>
              <a:t>20%</a:t>
            </a:r>
            <a:r>
              <a:rPr lang="ja-JP" altLang="en-US" sz="4000" b="1">
                <a:solidFill>
                  <a:srgbClr val="081168"/>
                </a:solidFill>
                <a:latin typeface="Meiryo" panose="020B0604030504040204" pitchFamily="34" charset="-128"/>
                <a:ea typeface="Meiryo" panose="020B0604030504040204" pitchFamily="34" charset="-128"/>
              </a:rPr>
              <a:t>以上となった銘柄数</a:t>
            </a:r>
          </a:p>
        </p:txBody>
      </p:sp>
      <p:sp>
        <p:nvSpPr>
          <p:cNvPr id="10" name="角丸四角形 9">
            <a:extLst>
              <a:ext uri="{FF2B5EF4-FFF2-40B4-BE49-F238E27FC236}">
                <a16:creationId xmlns:a16="http://schemas.microsoft.com/office/drawing/2014/main" id="{BD05E6C7-F368-CBBB-2603-38BB8D68536D}"/>
              </a:ext>
            </a:extLst>
          </p:cNvPr>
          <p:cNvSpPr/>
          <p:nvPr/>
        </p:nvSpPr>
        <p:spPr>
          <a:xfrm>
            <a:off x="339863" y="2203710"/>
            <a:ext cx="2208361" cy="683231"/>
          </a:xfrm>
          <a:prstGeom prst="roundRect">
            <a:avLst>
              <a:gd name="adj" fmla="val 0"/>
            </a:avLst>
          </a:prstGeom>
          <a:solidFill>
            <a:srgbClr val="081F5C"/>
          </a:solidFill>
          <a:ln w="12700">
            <a:solidFill>
              <a:srgbClr val="081F5C"/>
            </a:solidFill>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ja-JP" sz="2800" b="1" dirty="0">
                <a:solidFill>
                  <a:schemeClr val="bg1"/>
                </a:solidFill>
                <a:latin typeface="Meiryo" panose="020B0604030504040204" pitchFamily="34" charset="-128"/>
                <a:ea typeface="Meiryo" panose="020B0604030504040204" pitchFamily="34" charset="-128"/>
              </a:rPr>
              <a:t>2023</a:t>
            </a:r>
            <a:r>
              <a:rPr lang="ja-JP" altLang="en-US" sz="2800" b="1">
                <a:solidFill>
                  <a:schemeClr val="bg1"/>
                </a:solidFill>
                <a:latin typeface="Meiryo" panose="020B0604030504040204" pitchFamily="34" charset="-128"/>
                <a:ea typeface="Meiryo" panose="020B0604030504040204" pitchFamily="34" charset="-128"/>
              </a:rPr>
              <a:t>年</a:t>
            </a:r>
          </a:p>
        </p:txBody>
      </p:sp>
      <p:sp>
        <p:nvSpPr>
          <p:cNvPr id="20" name="角丸四角形 19">
            <a:extLst>
              <a:ext uri="{FF2B5EF4-FFF2-40B4-BE49-F238E27FC236}">
                <a16:creationId xmlns:a16="http://schemas.microsoft.com/office/drawing/2014/main" id="{7E187192-33C6-D040-1353-3DF864285A3B}"/>
              </a:ext>
            </a:extLst>
          </p:cNvPr>
          <p:cNvSpPr/>
          <p:nvPr/>
        </p:nvSpPr>
        <p:spPr>
          <a:xfrm>
            <a:off x="339863" y="4516004"/>
            <a:ext cx="2208361" cy="683231"/>
          </a:xfrm>
          <a:prstGeom prst="roundRect">
            <a:avLst>
              <a:gd name="adj" fmla="val 0"/>
            </a:avLst>
          </a:prstGeom>
          <a:solidFill>
            <a:srgbClr val="081F5C"/>
          </a:solidFill>
          <a:ln w="12700">
            <a:solidFill>
              <a:srgbClr val="081F5C"/>
            </a:solidFill>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ja-JP" sz="2800" b="1">
                <a:solidFill>
                  <a:schemeClr val="bg1"/>
                </a:solidFill>
                <a:latin typeface="Meiryo" panose="020B0604030504040204" pitchFamily="34" charset="-128"/>
                <a:ea typeface="Meiryo" panose="020B0604030504040204" pitchFamily="34" charset="-128"/>
              </a:rPr>
              <a:t>2024</a:t>
            </a:r>
            <a:r>
              <a:rPr lang="ja-JP" altLang="en-US" sz="2800" b="1">
                <a:solidFill>
                  <a:schemeClr val="bg1"/>
                </a:solidFill>
                <a:latin typeface="Meiryo" panose="020B0604030504040204" pitchFamily="34" charset="-128"/>
                <a:ea typeface="Meiryo" panose="020B0604030504040204" pitchFamily="34" charset="-128"/>
              </a:rPr>
              <a:t>年</a:t>
            </a:r>
          </a:p>
        </p:txBody>
      </p:sp>
      <p:sp>
        <p:nvSpPr>
          <p:cNvPr id="22" name="テキスト ボックス 21">
            <a:extLst>
              <a:ext uri="{FF2B5EF4-FFF2-40B4-BE49-F238E27FC236}">
                <a16:creationId xmlns:a16="http://schemas.microsoft.com/office/drawing/2014/main" id="{90B73528-96AC-6C3D-B053-9A888FE9295C}"/>
              </a:ext>
            </a:extLst>
          </p:cNvPr>
          <p:cNvSpPr txBox="1"/>
          <p:nvPr/>
        </p:nvSpPr>
        <p:spPr>
          <a:xfrm>
            <a:off x="5664920" y="6249424"/>
            <a:ext cx="6032705" cy="400110"/>
          </a:xfrm>
          <a:prstGeom prst="rect">
            <a:avLst/>
          </a:prstGeom>
          <a:noFill/>
        </p:spPr>
        <p:txBody>
          <a:bodyPr wrap="square" rtlCol="0" anchor="ctr">
            <a:spAutoFit/>
          </a:bodyPr>
          <a:lstStyle/>
          <a:p>
            <a:pPr algn="r"/>
            <a:r>
              <a:rPr lang="en-US" altLang="ja-JP" sz="2000">
                <a:solidFill>
                  <a:srgbClr val="081168"/>
                </a:solidFill>
                <a:latin typeface="Meiryo" panose="020B0604030504040204" pitchFamily="34" charset="-128"/>
                <a:ea typeface="Meiryo" panose="020B0604030504040204" pitchFamily="34" charset="-128"/>
              </a:rPr>
              <a:t>※</a:t>
            </a:r>
            <a:r>
              <a:rPr lang="ja-JP" altLang="en-US" sz="2000">
                <a:solidFill>
                  <a:srgbClr val="081168"/>
                </a:solidFill>
                <a:latin typeface="Meiryo" panose="020B0604030504040204" pitchFamily="34" charset="-128"/>
                <a:ea typeface="Meiryo" panose="020B0604030504040204" pitchFamily="34" charset="-128"/>
              </a:rPr>
              <a:t>上記は各年の</a:t>
            </a:r>
            <a:r>
              <a:rPr lang="en-US" altLang="ja-JP" sz="2000">
                <a:solidFill>
                  <a:srgbClr val="081168"/>
                </a:solidFill>
                <a:latin typeface="Meiryo" panose="020B0604030504040204" pitchFamily="34" charset="-128"/>
                <a:ea typeface="Meiryo" panose="020B0604030504040204" pitchFamily="34" charset="-128"/>
              </a:rPr>
              <a:t>1</a:t>
            </a:r>
            <a:r>
              <a:rPr lang="ja-JP" altLang="en-US" sz="2000">
                <a:solidFill>
                  <a:srgbClr val="081168"/>
                </a:solidFill>
                <a:latin typeface="Meiryo" panose="020B0604030504040204" pitchFamily="34" charset="-128"/>
                <a:ea typeface="Meiryo" panose="020B0604030504040204" pitchFamily="34" charset="-128"/>
              </a:rPr>
              <a:t>月</a:t>
            </a:r>
            <a:r>
              <a:rPr lang="en-US" altLang="ja-JP" sz="2000">
                <a:solidFill>
                  <a:srgbClr val="081168"/>
                </a:solidFill>
                <a:latin typeface="Meiryo" panose="020B0604030504040204" pitchFamily="34" charset="-128"/>
                <a:ea typeface="Meiryo" panose="020B0604030504040204" pitchFamily="34" charset="-128"/>
              </a:rPr>
              <a:t>1</a:t>
            </a:r>
            <a:r>
              <a:rPr lang="ja-JP" altLang="en-US" sz="2000">
                <a:solidFill>
                  <a:srgbClr val="081168"/>
                </a:solidFill>
                <a:latin typeface="Meiryo" panose="020B0604030504040204" pitchFamily="34" charset="-128"/>
                <a:ea typeface="Meiryo" panose="020B0604030504040204" pitchFamily="34" charset="-128"/>
              </a:rPr>
              <a:t>日と</a:t>
            </a:r>
            <a:r>
              <a:rPr lang="en-US" altLang="ja-JP" sz="2000">
                <a:solidFill>
                  <a:srgbClr val="081168"/>
                </a:solidFill>
                <a:latin typeface="Meiryo" panose="020B0604030504040204" pitchFamily="34" charset="-128"/>
                <a:ea typeface="Meiryo" panose="020B0604030504040204" pitchFamily="34" charset="-128"/>
              </a:rPr>
              <a:t>12</a:t>
            </a:r>
            <a:r>
              <a:rPr lang="ja-JP" altLang="en-US" sz="2000">
                <a:solidFill>
                  <a:srgbClr val="081168"/>
                </a:solidFill>
                <a:latin typeface="Meiryo" panose="020B0604030504040204" pitchFamily="34" charset="-128"/>
                <a:ea typeface="Meiryo" panose="020B0604030504040204" pitchFamily="34" charset="-128"/>
              </a:rPr>
              <a:t>月</a:t>
            </a:r>
            <a:r>
              <a:rPr lang="en-US" altLang="ja-JP" sz="2000">
                <a:solidFill>
                  <a:srgbClr val="081168"/>
                </a:solidFill>
                <a:latin typeface="Meiryo" panose="020B0604030504040204" pitchFamily="34" charset="-128"/>
                <a:ea typeface="Meiryo" panose="020B0604030504040204" pitchFamily="34" charset="-128"/>
              </a:rPr>
              <a:t>31</a:t>
            </a:r>
            <a:r>
              <a:rPr lang="ja-JP" altLang="en-US" sz="2000">
                <a:solidFill>
                  <a:srgbClr val="081168"/>
                </a:solidFill>
                <a:latin typeface="Meiryo" panose="020B0604030504040204" pitchFamily="34" charset="-128"/>
                <a:ea typeface="Meiryo" panose="020B0604030504040204" pitchFamily="34" charset="-128"/>
              </a:rPr>
              <a:t>日を比較した結果</a:t>
            </a:r>
          </a:p>
        </p:txBody>
      </p:sp>
      <p:grpSp>
        <p:nvGrpSpPr>
          <p:cNvPr id="3" name="グループ化 2">
            <a:extLst>
              <a:ext uri="{FF2B5EF4-FFF2-40B4-BE49-F238E27FC236}">
                <a16:creationId xmlns:a16="http://schemas.microsoft.com/office/drawing/2014/main" id="{D852D3B5-3205-9355-DAA3-780D13A6ED96}"/>
              </a:ext>
            </a:extLst>
          </p:cNvPr>
          <p:cNvGrpSpPr/>
          <p:nvPr/>
        </p:nvGrpSpPr>
        <p:grpSpPr>
          <a:xfrm>
            <a:off x="2556828" y="2439722"/>
            <a:ext cx="8485144" cy="1323440"/>
            <a:chOff x="2713805" y="1807189"/>
            <a:chExt cx="8485144" cy="1323440"/>
          </a:xfrm>
        </p:grpSpPr>
        <p:sp>
          <p:nvSpPr>
            <p:cNvPr id="9" name="テキスト ボックス 8">
              <a:extLst>
                <a:ext uri="{FF2B5EF4-FFF2-40B4-BE49-F238E27FC236}">
                  <a16:creationId xmlns:a16="http://schemas.microsoft.com/office/drawing/2014/main" id="{842F33DF-46AB-4502-591E-4949D0BC67AB}"/>
                </a:ext>
              </a:extLst>
            </p:cNvPr>
            <p:cNvSpPr txBox="1"/>
            <p:nvPr/>
          </p:nvSpPr>
          <p:spPr>
            <a:xfrm>
              <a:off x="5830262" y="2468797"/>
              <a:ext cx="1091251" cy="523220"/>
            </a:xfrm>
            <a:prstGeom prst="rect">
              <a:avLst/>
            </a:prstGeom>
            <a:noFill/>
          </p:spPr>
          <p:txBody>
            <a:bodyPr wrap="square" rtlCol="0" anchor="ctr">
              <a:spAutoFit/>
            </a:bodyPr>
            <a:lstStyle/>
            <a:p>
              <a:r>
                <a:rPr lang="ja-JP" altLang="en-US" sz="2800">
                  <a:solidFill>
                    <a:srgbClr val="081168"/>
                  </a:solidFill>
                  <a:latin typeface="Meiryo" panose="020B0604030504040204" pitchFamily="34" charset="-128"/>
                  <a:ea typeface="Meiryo" panose="020B0604030504040204" pitchFamily="34" charset="-128"/>
                </a:rPr>
                <a:t>銘柄</a:t>
              </a:r>
            </a:p>
          </p:txBody>
        </p:sp>
        <p:sp>
          <p:nvSpPr>
            <p:cNvPr id="14" name="テキスト ボックス 13">
              <a:extLst>
                <a:ext uri="{FF2B5EF4-FFF2-40B4-BE49-F238E27FC236}">
                  <a16:creationId xmlns:a16="http://schemas.microsoft.com/office/drawing/2014/main" id="{31C250D9-483F-2C61-0CEB-E9D37B8C79DA}"/>
                </a:ext>
              </a:extLst>
            </p:cNvPr>
            <p:cNvSpPr txBox="1"/>
            <p:nvPr/>
          </p:nvSpPr>
          <p:spPr>
            <a:xfrm>
              <a:off x="9831620" y="2622685"/>
              <a:ext cx="1367329" cy="461665"/>
            </a:xfrm>
            <a:prstGeom prst="rect">
              <a:avLst/>
            </a:prstGeom>
            <a:noFill/>
          </p:spPr>
          <p:txBody>
            <a:bodyPr wrap="square" rtlCol="0" anchor="ctr">
              <a:spAutoFit/>
            </a:bodyPr>
            <a:lstStyle/>
            <a:p>
              <a:r>
                <a:rPr lang="ja-JP" altLang="en-US" sz="2400">
                  <a:solidFill>
                    <a:srgbClr val="081168"/>
                  </a:solidFill>
                  <a:latin typeface="Meiryo" panose="020B0604030504040204" pitchFamily="34" charset="-128"/>
                  <a:ea typeface="Meiryo" panose="020B0604030504040204" pitchFamily="34" charset="-128"/>
                </a:rPr>
                <a:t>銘柄</a:t>
              </a:r>
            </a:p>
          </p:txBody>
        </p:sp>
        <p:sp>
          <p:nvSpPr>
            <p:cNvPr id="18" name="テキスト ボックス 17">
              <a:extLst>
                <a:ext uri="{FF2B5EF4-FFF2-40B4-BE49-F238E27FC236}">
                  <a16:creationId xmlns:a16="http://schemas.microsoft.com/office/drawing/2014/main" id="{1D895209-18AC-EFE4-49AE-D67AED8C3F62}"/>
                </a:ext>
              </a:extLst>
            </p:cNvPr>
            <p:cNvSpPr txBox="1"/>
            <p:nvPr/>
          </p:nvSpPr>
          <p:spPr>
            <a:xfrm>
              <a:off x="2713805" y="1807189"/>
              <a:ext cx="3116458" cy="1323439"/>
            </a:xfrm>
            <a:prstGeom prst="rect">
              <a:avLst/>
            </a:prstGeom>
            <a:noFill/>
          </p:spPr>
          <p:txBody>
            <a:bodyPr wrap="square" rtlCol="0" anchor="ctr">
              <a:spAutoFit/>
            </a:bodyPr>
            <a:lstStyle/>
            <a:p>
              <a:r>
                <a:rPr lang="en-US" altLang="ja-JP" sz="8000" dirty="0">
                  <a:solidFill>
                    <a:srgbClr val="081168"/>
                  </a:solidFill>
                  <a:latin typeface="Meiryo" panose="020B0604030504040204" pitchFamily="34" charset="-128"/>
                  <a:ea typeface="Meiryo" panose="020B0604030504040204" pitchFamily="34" charset="-128"/>
                </a:rPr>
                <a:t>1,500</a:t>
              </a:r>
              <a:endParaRPr lang="ja-JP" altLang="en-US" sz="8000">
                <a:solidFill>
                  <a:srgbClr val="081168"/>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1CEF5F3-6A95-DB17-533D-C8B8EC067D95}"/>
                </a:ext>
              </a:extLst>
            </p:cNvPr>
            <p:cNvSpPr txBox="1"/>
            <p:nvPr/>
          </p:nvSpPr>
          <p:spPr>
            <a:xfrm>
              <a:off x="7914606" y="2299632"/>
              <a:ext cx="1917014" cy="830997"/>
            </a:xfrm>
            <a:prstGeom prst="rect">
              <a:avLst/>
            </a:prstGeom>
            <a:noFill/>
          </p:spPr>
          <p:txBody>
            <a:bodyPr wrap="square" rtlCol="0" anchor="ctr">
              <a:spAutoFit/>
            </a:bodyPr>
            <a:lstStyle/>
            <a:p>
              <a:r>
                <a:rPr lang="en-US" altLang="ja-JP" sz="4800">
                  <a:solidFill>
                    <a:srgbClr val="081168"/>
                  </a:solidFill>
                  <a:latin typeface="Meiryo" panose="020B0604030504040204" pitchFamily="34" charset="-128"/>
                  <a:ea typeface="Meiryo" panose="020B0604030504040204" pitchFamily="34" charset="-128"/>
                </a:rPr>
                <a:t>4,000</a:t>
              </a:r>
              <a:endParaRPr lang="ja-JP" altLang="en-US" sz="4800">
                <a:solidFill>
                  <a:srgbClr val="081168"/>
                </a:solidFill>
                <a:latin typeface="Meiryo" panose="020B0604030504040204" pitchFamily="34" charset="-128"/>
                <a:ea typeface="Meiryo" panose="020B0604030504040204" pitchFamily="34" charset="-128"/>
              </a:endParaRPr>
            </a:p>
          </p:txBody>
        </p:sp>
        <p:cxnSp>
          <p:nvCxnSpPr>
            <p:cNvPr id="24" name="直線コネクタ 23">
              <a:extLst>
                <a:ext uri="{FF2B5EF4-FFF2-40B4-BE49-F238E27FC236}">
                  <a16:creationId xmlns:a16="http://schemas.microsoft.com/office/drawing/2014/main" id="{D22D1FCC-B8A4-F052-0C57-15022219A3E1}"/>
                </a:ext>
              </a:extLst>
            </p:cNvPr>
            <p:cNvCxnSpPr/>
            <p:nvPr/>
          </p:nvCxnSpPr>
          <p:spPr>
            <a:xfrm flipH="1">
              <a:off x="6764774" y="1915252"/>
              <a:ext cx="865633" cy="120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41F113D-2ABF-6662-5AA1-B90305517F9E}"/>
                </a:ext>
              </a:extLst>
            </p:cNvPr>
            <p:cNvSpPr txBox="1"/>
            <p:nvPr/>
          </p:nvSpPr>
          <p:spPr>
            <a:xfrm>
              <a:off x="7373040" y="2622685"/>
              <a:ext cx="1367329" cy="461665"/>
            </a:xfrm>
            <a:prstGeom prst="rect">
              <a:avLst/>
            </a:prstGeom>
            <a:noFill/>
          </p:spPr>
          <p:txBody>
            <a:bodyPr wrap="square" rtlCol="0" anchor="ctr">
              <a:spAutoFit/>
            </a:bodyPr>
            <a:lstStyle/>
            <a:p>
              <a:r>
                <a:rPr lang="ja-JP" altLang="en-US" sz="2400">
                  <a:solidFill>
                    <a:srgbClr val="081168"/>
                  </a:solidFill>
                  <a:latin typeface="Meiryo" panose="020B0604030504040204" pitchFamily="34" charset="-128"/>
                  <a:ea typeface="Meiryo" panose="020B0604030504040204" pitchFamily="34" charset="-128"/>
                </a:rPr>
                <a:t>約</a:t>
              </a:r>
            </a:p>
          </p:txBody>
        </p:sp>
      </p:grpSp>
      <p:grpSp>
        <p:nvGrpSpPr>
          <p:cNvPr id="26" name="グループ化 25">
            <a:extLst>
              <a:ext uri="{FF2B5EF4-FFF2-40B4-BE49-F238E27FC236}">
                <a16:creationId xmlns:a16="http://schemas.microsoft.com/office/drawing/2014/main" id="{08C2B98B-41D7-F5F7-4EA4-FB8ABA05624A}"/>
              </a:ext>
            </a:extLst>
          </p:cNvPr>
          <p:cNvGrpSpPr/>
          <p:nvPr/>
        </p:nvGrpSpPr>
        <p:grpSpPr>
          <a:xfrm>
            <a:off x="3519116" y="4760470"/>
            <a:ext cx="7487992" cy="1323439"/>
            <a:chOff x="3710957" y="1854689"/>
            <a:chExt cx="7487992" cy="1323439"/>
          </a:xfrm>
        </p:grpSpPr>
        <p:sp>
          <p:nvSpPr>
            <p:cNvPr id="27" name="テキスト ボックス 26">
              <a:extLst>
                <a:ext uri="{FF2B5EF4-FFF2-40B4-BE49-F238E27FC236}">
                  <a16:creationId xmlns:a16="http://schemas.microsoft.com/office/drawing/2014/main" id="{1ECDD520-5B26-C9BE-4EC1-DF47C01BADE6}"/>
                </a:ext>
              </a:extLst>
            </p:cNvPr>
            <p:cNvSpPr txBox="1"/>
            <p:nvPr/>
          </p:nvSpPr>
          <p:spPr>
            <a:xfrm>
              <a:off x="5830262" y="2468797"/>
              <a:ext cx="1091251" cy="523220"/>
            </a:xfrm>
            <a:prstGeom prst="rect">
              <a:avLst/>
            </a:prstGeom>
            <a:noFill/>
          </p:spPr>
          <p:txBody>
            <a:bodyPr wrap="square" rtlCol="0" anchor="ctr">
              <a:spAutoFit/>
            </a:bodyPr>
            <a:lstStyle/>
            <a:p>
              <a:r>
                <a:rPr lang="ja-JP" altLang="en-US" sz="2800">
                  <a:solidFill>
                    <a:srgbClr val="081168"/>
                  </a:solidFill>
                  <a:latin typeface="Meiryo" panose="020B0604030504040204" pitchFamily="34" charset="-128"/>
                  <a:ea typeface="Meiryo" panose="020B0604030504040204" pitchFamily="34" charset="-128"/>
                </a:rPr>
                <a:t>銘柄</a:t>
              </a:r>
            </a:p>
          </p:txBody>
        </p:sp>
        <p:sp>
          <p:nvSpPr>
            <p:cNvPr id="28" name="テキスト ボックス 27">
              <a:extLst>
                <a:ext uri="{FF2B5EF4-FFF2-40B4-BE49-F238E27FC236}">
                  <a16:creationId xmlns:a16="http://schemas.microsoft.com/office/drawing/2014/main" id="{0D84D9C6-D26B-E476-1694-96AE38759D05}"/>
                </a:ext>
              </a:extLst>
            </p:cNvPr>
            <p:cNvSpPr txBox="1"/>
            <p:nvPr/>
          </p:nvSpPr>
          <p:spPr>
            <a:xfrm>
              <a:off x="9831620" y="2622685"/>
              <a:ext cx="1367329" cy="461665"/>
            </a:xfrm>
            <a:prstGeom prst="rect">
              <a:avLst/>
            </a:prstGeom>
            <a:noFill/>
          </p:spPr>
          <p:txBody>
            <a:bodyPr wrap="square" rtlCol="0" anchor="ctr">
              <a:spAutoFit/>
            </a:bodyPr>
            <a:lstStyle/>
            <a:p>
              <a:r>
                <a:rPr lang="ja-JP" altLang="en-US" sz="2400">
                  <a:solidFill>
                    <a:srgbClr val="081168"/>
                  </a:solidFill>
                  <a:latin typeface="Meiryo" panose="020B0604030504040204" pitchFamily="34" charset="-128"/>
                  <a:ea typeface="Meiryo" panose="020B0604030504040204" pitchFamily="34" charset="-128"/>
                </a:rPr>
                <a:t>銘柄</a:t>
              </a:r>
            </a:p>
          </p:txBody>
        </p:sp>
        <p:sp>
          <p:nvSpPr>
            <p:cNvPr id="29" name="テキスト ボックス 28">
              <a:extLst>
                <a:ext uri="{FF2B5EF4-FFF2-40B4-BE49-F238E27FC236}">
                  <a16:creationId xmlns:a16="http://schemas.microsoft.com/office/drawing/2014/main" id="{8AB68975-1C71-E72A-90CE-C06A3FFBB38A}"/>
                </a:ext>
              </a:extLst>
            </p:cNvPr>
            <p:cNvSpPr txBox="1"/>
            <p:nvPr/>
          </p:nvSpPr>
          <p:spPr>
            <a:xfrm>
              <a:off x="3710957" y="1854689"/>
              <a:ext cx="3116458" cy="1323439"/>
            </a:xfrm>
            <a:prstGeom prst="rect">
              <a:avLst/>
            </a:prstGeom>
            <a:noFill/>
          </p:spPr>
          <p:txBody>
            <a:bodyPr wrap="square" rtlCol="0" anchor="ctr">
              <a:spAutoFit/>
            </a:bodyPr>
            <a:lstStyle/>
            <a:p>
              <a:r>
                <a:rPr lang="en-US" altLang="ja-JP" sz="8000">
                  <a:solidFill>
                    <a:srgbClr val="081168"/>
                  </a:solidFill>
                  <a:latin typeface="Meiryo" panose="020B0604030504040204" pitchFamily="34" charset="-128"/>
                  <a:ea typeface="Meiryo" panose="020B0604030504040204" pitchFamily="34" charset="-128"/>
                </a:rPr>
                <a:t>911</a:t>
              </a:r>
              <a:endParaRPr lang="ja-JP" altLang="en-US" sz="8000">
                <a:solidFill>
                  <a:srgbClr val="081168"/>
                </a:solidFill>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AD331E56-C043-56CC-1FBD-E2AA86A7D4FF}"/>
                </a:ext>
              </a:extLst>
            </p:cNvPr>
            <p:cNvSpPr txBox="1"/>
            <p:nvPr/>
          </p:nvSpPr>
          <p:spPr>
            <a:xfrm>
              <a:off x="7914606" y="2299632"/>
              <a:ext cx="1917014" cy="830997"/>
            </a:xfrm>
            <a:prstGeom prst="rect">
              <a:avLst/>
            </a:prstGeom>
            <a:noFill/>
          </p:spPr>
          <p:txBody>
            <a:bodyPr wrap="square" rtlCol="0" anchor="ctr">
              <a:spAutoFit/>
            </a:bodyPr>
            <a:lstStyle/>
            <a:p>
              <a:r>
                <a:rPr lang="en-US" altLang="ja-JP" sz="4800">
                  <a:solidFill>
                    <a:srgbClr val="081168"/>
                  </a:solidFill>
                  <a:latin typeface="Meiryo" panose="020B0604030504040204" pitchFamily="34" charset="-128"/>
                  <a:ea typeface="Meiryo" panose="020B0604030504040204" pitchFamily="34" charset="-128"/>
                </a:rPr>
                <a:t>4,000</a:t>
              </a:r>
              <a:endParaRPr lang="ja-JP" altLang="en-US" sz="4800">
                <a:solidFill>
                  <a:srgbClr val="081168"/>
                </a:solidFill>
                <a:latin typeface="Meiryo" panose="020B0604030504040204" pitchFamily="34" charset="-128"/>
                <a:ea typeface="Meiryo" panose="020B0604030504040204" pitchFamily="34" charset="-128"/>
              </a:endParaRPr>
            </a:p>
          </p:txBody>
        </p:sp>
        <p:cxnSp>
          <p:nvCxnSpPr>
            <p:cNvPr id="31" name="直線コネクタ 30">
              <a:extLst>
                <a:ext uri="{FF2B5EF4-FFF2-40B4-BE49-F238E27FC236}">
                  <a16:creationId xmlns:a16="http://schemas.microsoft.com/office/drawing/2014/main" id="{1700AC35-192C-31DF-CA02-996C2FE3E964}"/>
                </a:ext>
              </a:extLst>
            </p:cNvPr>
            <p:cNvCxnSpPr/>
            <p:nvPr/>
          </p:nvCxnSpPr>
          <p:spPr>
            <a:xfrm flipH="1">
              <a:off x="6764774" y="1915252"/>
              <a:ext cx="865633" cy="120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6D77B59-7067-AEC7-323D-7356BAC614C3}"/>
                </a:ext>
              </a:extLst>
            </p:cNvPr>
            <p:cNvSpPr txBox="1"/>
            <p:nvPr/>
          </p:nvSpPr>
          <p:spPr>
            <a:xfrm>
              <a:off x="7373040" y="2622685"/>
              <a:ext cx="1367329" cy="461665"/>
            </a:xfrm>
            <a:prstGeom prst="rect">
              <a:avLst/>
            </a:prstGeom>
            <a:noFill/>
          </p:spPr>
          <p:txBody>
            <a:bodyPr wrap="square" rtlCol="0" anchor="ctr">
              <a:spAutoFit/>
            </a:bodyPr>
            <a:lstStyle/>
            <a:p>
              <a:r>
                <a:rPr lang="ja-JP" altLang="en-US" sz="2400">
                  <a:solidFill>
                    <a:srgbClr val="081168"/>
                  </a:solidFill>
                  <a:latin typeface="Meiryo" panose="020B0604030504040204" pitchFamily="34" charset="-128"/>
                  <a:ea typeface="Meiryo" panose="020B0604030504040204" pitchFamily="34" charset="-128"/>
                </a:rPr>
                <a:t>約</a:t>
              </a:r>
            </a:p>
          </p:txBody>
        </p:sp>
      </p:grpSp>
      <p:sp>
        <p:nvSpPr>
          <p:cNvPr id="33" name="角丸四角形 32">
            <a:extLst>
              <a:ext uri="{FF2B5EF4-FFF2-40B4-BE49-F238E27FC236}">
                <a16:creationId xmlns:a16="http://schemas.microsoft.com/office/drawing/2014/main" id="{0D14E547-316A-5BC5-701C-07E6542D2B5C}"/>
              </a:ext>
            </a:extLst>
          </p:cNvPr>
          <p:cNvSpPr/>
          <p:nvPr/>
        </p:nvSpPr>
        <p:spPr>
          <a:xfrm>
            <a:off x="7859496" y="4391401"/>
            <a:ext cx="3659790" cy="807834"/>
          </a:xfrm>
          <a:prstGeom prst="roundRect">
            <a:avLst>
              <a:gd name="adj" fmla="val 12096"/>
            </a:avLst>
          </a:prstGeom>
          <a:solidFill>
            <a:srgbClr val="E46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ja-JP" altLang="en-US" sz="3600" b="1">
                <a:latin typeface="Meiryo" panose="020B0604030504040204" pitchFamily="34" charset="-128"/>
                <a:ea typeface="Meiryo" panose="020B0604030504040204" pitchFamily="34" charset="-128"/>
              </a:rPr>
              <a:t>約</a:t>
            </a:r>
            <a:r>
              <a:rPr lang="en-US" altLang="ja-JP" sz="3600" b="1" dirty="0">
                <a:latin typeface="Meiryo" panose="020B0604030504040204" pitchFamily="34" charset="-128"/>
                <a:ea typeface="Meiryo" panose="020B0604030504040204" pitchFamily="34" charset="-128"/>
              </a:rPr>
              <a:t>4.5</a:t>
            </a:r>
            <a:r>
              <a:rPr lang="ja-JP" altLang="en-US" sz="3600" b="1">
                <a:latin typeface="Meiryo" panose="020B0604030504040204" pitchFamily="34" charset="-128"/>
                <a:ea typeface="Meiryo" panose="020B0604030504040204" pitchFamily="34" charset="-128"/>
              </a:rPr>
              <a:t>社に</a:t>
            </a:r>
            <a:r>
              <a:rPr lang="en-US" altLang="ja-JP" sz="3600" b="1" dirty="0">
                <a:latin typeface="Meiryo" panose="020B0604030504040204" pitchFamily="34" charset="-128"/>
                <a:ea typeface="Meiryo" panose="020B0604030504040204" pitchFamily="34" charset="-128"/>
              </a:rPr>
              <a:t>1</a:t>
            </a:r>
            <a:r>
              <a:rPr lang="ja-JP" altLang="en-US" sz="3600" b="1">
                <a:latin typeface="Meiryo" panose="020B0604030504040204" pitchFamily="34" charset="-128"/>
                <a:ea typeface="Meiryo" panose="020B0604030504040204" pitchFamily="34" charset="-128"/>
              </a:rPr>
              <a:t>社！</a:t>
            </a:r>
            <a:endParaRPr lang="en-US" altLang="ja-JP" sz="3600" b="1" dirty="0">
              <a:latin typeface="Meiryo" panose="020B0604030504040204" pitchFamily="34" charset="-128"/>
              <a:ea typeface="Meiryo" panose="020B0604030504040204" pitchFamily="34" charset="-128"/>
            </a:endParaRPr>
          </a:p>
        </p:txBody>
      </p:sp>
      <p:sp>
        <p:nvSpPr>
          <p:cNvPr id="34" name="角丸四角形 33">
            <a:extLst>
              <a:ext uri="{FF2B5EF4-FFF2-40B4-BE49-F238E27FC236}">
                <a16:creationId xmlns:a16="http://schemas.microsoft.com/office/drawing/2014/main" id="{2A5E42B0-CB54-424B-7CB5-2E8465E06768}"/>
              </a:ext>
            </a:extLst>
          </p:cNvPr>
          <p:cNvSpPr/>
          <p:nvPr/>
        </p:nvSpPr>
        <p:spPr>
          <a:xfrm>
            <a:off x="7859496" y="2079107"/>
            <a:ext cx="3659790" cy="807834"/>
          </a:xfrm>
          <a:prstGeom prst="roundRect">
            <a:avLst>
              <a:gd name="adj" fmla="val 1209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ja-JP" altLang="en-US" sz="3600" b="1">
                <a:latin typeface="Meiryo" panose="020B0604030504040204" pitchFamily="34" charset="-128"/>
                <a:ea typeface="Meiryo" panose="020B0604030504040204" pitchFamily="34" charset="-128"/>
              </a:rPr>
              <a:t>約</a:t>
            </a:r>
            <a:r>
              <a:rPr lang="en-US" altLang="ja-JP" sz="3600" b="1" dirty="0">
                <a:latin typeface="Meiryo" panose="020B0604030504040204" pitchFamily="34" charset="-128"/>
                <a:ea typeface="Meiryo" panose="020B0604030504040204" pitchFamily="34" charset="-128"/>
              </a:rPr>
              <a:t>3</a:t>
            </a:r>
            <a:r>
              <a:rPr lang="ja-JP" altLang="en-US" sz="3600" b="1">
                <a:latin typeface="Meiryo" panose="020B0604030504040204" pitchFamily="34" charset="-128"/>
                <a:ea typeface="Meiryo" panose="020B0604030504040204" pitchFamily="34" charset="-128"/>
              </a:rPr>
              <a:t>社に</a:t>
            </a:r>
            <a:r>
              <a:rPr lang="en-US" altLang="ja-JP" sz="3600" b="1" dirty="0">
                <a:latin typeface="Meiryo" panose="020B0604030504040204" pitchFamily="34" charset="-128"/>
                <a:ea typeface="Meiryo" panose="020B0604030504040204" pitchFamily="34" charset="-128"/>
              </a:rPr>
              <a:t>1</a:t>
            </a:r>
            <a:r>
              <a:rPr lang="ja-JP" altLang="en-US" sz="3600" b="1">
                <a:latin typeface="Meiryo" panose="020B0604030504040204" pitchFamily="34" charset="-128"/>
                <a:ea typeface="Meiryo" panose="020B0604030504040204" pitchFamily="34" charset="-128"/>
              </a:rPr>
              <a:t>社！</a:t>
            </a:r>
            <a:endParaRPr lang="en-US" altLang="ja-JP" sz="36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15969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A4D8-FF15-8C4C-C40E-F584C79A76BF}"/>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368B342D-5052-F086-BB2C-160BAFEAE2FB}"/>
              </a:ext>
            </a:extLst>
          </p:cNvPr>
          <p:cNvSpPr/>
          <p:nvPr/>
        </p:nvSpPr>
        <p:spPr>
          <a:xfrm>
            <a:off x="633878" y="1116638"/>
            <a:ext cx="3209072" cy="4624722"/>
          </a:xfrm>
          <a:prstGeom prst="rect">
            <a:avLst/>
          </a:prstGeom>
          <a:solidFill>
            <a:schemeClr val="bg1"/>
          </a:solidFill>
          <a:ln w="9525">
            <a:solidFill>
              <a:srgbClr val="081F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3325AD7C-FFB4-2B05-65BE-F9A4FAE64235}"/>
              </a:ext>
            </a:extLst>
          </p:cNvPr>
          <p:cNvSpPr txBox="1"/>
          <p:nvPr/>
        </p:nvSpPr>
        <p:spPr>
          <a:xfrm>
            <a:off x="1053975" y="4251634"/>
            <a:ext cx="2470548" cy="1077218"/>
          </a:xfrm>
          <a:prstGeom prst="rect">
            <a:avLst/>
          </a:prstGeom>
          <a:noFill/>
        </p:spPr>
        <p:txBody>
          <a:bodyPr wrap="none" rtlCol="0">
            <a:spAutoFit/>
          </a:bodyPr>
          <a:lstStyle/>
          <a:p>
            <a:r>
              <a:rPr lang="en" altLang="ja-JP" sz="3200" b="1">
                <a:solidFill>
                  <a:schemeClr val="tx1">
                    <a:lumMod val="65000"/>
                    <a:lumOff val="35000"/>
                  </a:schemeClr>
                </a:solidFill>
                <a:latin typeface="Meiryo" panose="020B0604030504040204" pitchFamily="34" charset="-128"/>
                <a:ea typeface="Meiryo" panose="020B0604030504040204" pitchFamily="34" charset="-128"/>
              </a:rPr>
              <a:t>LINE</a:t>
            </a:r>
            <a:r>
              <a:rPr lang="ja-JP" altLang="en-US" sz="3200" b="1">
                <a:solidFill>
                  <a:schemeClr val="tx1">
                    <a:lumMod val="65000"/>
                    <a:lumOff val="35000"/>
                  </a:schemeClr>
                </a:solidFill>
                <a:latin typeface="Meiryo" panose="020B0604030504040204" pitchFamily="34" charset="-128"/>
                <a:ea typeface="Meiryo" panose="020B0604030504040204" pitchFamily="34" charset="-128"/>
              </a:rPr>
              <a:t>ヤフー</a:t>
            </a:r>
            <a:endParaRPr lang="en-US" altLang="ja-JP" sz="3200" b="1">
              <a:solidFill>
                <a:schemeClr val="tx1">
                  <a:lumMod val="65000"/>
                  <a:lumOff val="35000"/>
                </a:schemeClr>
              </a:solidFill>
              <a:latin typeface="Meiryo" panose="020B0604030504040204" pitchFamily="34" charset="-128"/>
              <a:ea typeface="Meiryo" panose="020B0604030504040204" pitchFamily="34" charset="-128"/>
            </a:endParaRPr>
          </a:p>
          <a:p>
            <a:r>
              <a:rPr lang="ja-JP" altLang="en-US" sz="3200" b="1">
                <a:solidFill>
                  <a:schemeClr val="tx1">
                    <a:lumMod val="65000"/>
                    <a:lumOff val="35000"/>
                  </a:schemeClr>
                </a:solidFill>
                <a:latin typeface="Meiryo" panose="020B0604030504040204" pitchFamily="34" charset="-128"/>
                <a:ea typeface="Meiryo" panose="020B0604030504040204" pitchFamily="34" charset="-128"/>
              </a:rPr>
              <a:t>株式会社</a:t>
            </a:r>
          </a:p>
        </p:txBody>
      </p:sp>
      <p:sp>
        <p:nvSpPr>
          <p:cNvPr id="11" name="テキスト ボックス 10">
            <a:extLst>
              <a:ext uri="{FF2B5EF4-FFF2-40B4-BE49-F238E27FC236}">
                <a16:creationId xmlns:a16="http://schemas.microsoft.com/office/drawing/2014/main" id="{AAC1E11B-AF7F-B115-EBEE-B8B0177CBF51}"/>
              </a:ext>
            </a:extLst>
          </p:cNvPr>
          <p:cNvSpPr txBox="1"/>
          <p:nvPr/>
        </p:nvSpPr>
        <p:spPr>
          <a:xfrm>
            <a:off x="961638" y="5387284"/>
            <a:ext cx="2331087" cy="215444"/>
          </a:xfrm>
          <a:prstGeom prst="rect">
            <a:avLst/>
          </a:prstGeom>
          <a:noFill/>
        </p:spPr>
        <p:txBody>
          <a:bodyPr wrap="none" rtlCol="0">
            <a:spAutoFit/>
          </a:bodyPr>
          <a:lstStyle/>
          <a:p>
            <a:r>
              <a:rPr lang="ja-JP" altLang="en-US" sz="800">
                <a:solidFill>
                  <a:schemeClr val="tx1">
                    <a:lumMod val="65000"/>
                    <a:lumOff val="35000"/>
                  </a:schemeClr>
                </a:solidFill>
                <a:latin typeface="Meiryo" panose="020B0604030504040204" pitchFamily="34" charset="-128"/>
                <a:ea typeface="Meiryo" panose="020B0604030504040204" pitchFamily="34" charset="-128"/>
              </a:rPr>
              <a:t>引用：</a:t>
            </a:r>
            <a:r>
              <a:rPr lang="en" altLang="ja-JP" sz="800">
                <a:solidFill>
                  <a:schemeClr val="tx1">
                    <a:lumMod val="65000"/>
                    <a:lumOff val="35000"/>
                  </a:schemeClr>
                </a:solidFill>
                <a:latin typeface="Meiryo" panose="020B0604030504040204" pitchFamily="34" charset="-128"/>
                <a:ea typeface="Meiryo" panose="020B0604030504040204" pitchFamily="34" charset="-128"/>
              </a:rPr>
              <a:t>https://</a:t>
            </a:r>
            <a:r>
              <a:rPr lang="en" altLang="ja-JP" sz="800" err="1">
                <a:solidFill>
                  <a:schemeClr val="tx1">
                    <a:lumMod val="65000"/>
                    <a:lumOff val="35000"/>
                  </a:schemeClr>
                </a:solidFill>
                <a:latin typeface="Meiryo" panose="020B0604030504040204" pitchFamily="34" charset="-128"/>
                <a:ea typeface="Meiryo" panose="020B0604030504040204" pitchFamily="34" charset="-128"/>
              </a:rPr>
              <a:t>www.lycorp.co.jp</a:t>
            </a:r>
            <a:r>
              <a:rPr lang="en" altLang="ja-JP" sz="800">
                <a:solidFill>
                  <a:schemeClr val="tx1">
                    <a:lumMod val="65000"/>
                    <a:lumOff val="35000"/>
                  </a:schemeClr>
                </a:solidFill>
                <a:latin typeface="Meiryo" panose="020B0604030504040204" pitchFamily="34" charset="-128"/>
                <a:ea typeface="Meiryo" panose="020B0604030504040204" pitchFamily="34" charset="-128"/>
              </a:rPr>
              <a:t>/ja/service/</a:t>
            </a:r>
            <a:endParaRPr lang="en-US" altLang="ja-JP" sz="800">
              <a:solidFill>
                <a:schemeClr val="tx1">
                  <a:lumMod val="65000"/>
                  <a:lumOff val="35000"/>
                </a:schemeClr>
              </a:solidFill>
              <a:latin typeface="Meiryo" panose="020B0604030504040204" pitchFamily="34" charset="-128"/>
              <a:ea typeface="Meiryo" panose="020B0604030504040204" pitchFamily="34" charset="-128"/>
            </a:endParaRPr>
          </a:p>
        </p:txBody>
      </p:sp>
      <p:pic>
        <p:nvPicPr>
          <p:cNvPr id="16" name="図 15">
            <a:extLst>
              <a:ext uri="{FF2B5EF4-FFF2-40B4-BE49-F238E27FC236}">
                <a16:creationId xmlns:a16="http://schemas.microsoft.com/office/drawing/2014/main" id="{828845AE-6411-10EC-1A4E-521EE838E22F}"/>
              </a:ext>
            </a:extLst>
          </p:cNvPr>
          <p:cNvPicPr>
            <a:picLocks noChangeAspect="1"/>
          </p:cNvPicPr>
          <p:nvPr/>
        </p:nvPicPr>
        <p:blipFill>
          <a:blip r:embed="rId3"/>
          <a:stretch>
            <a:fillRect/>
          </a:stretch>
        </p:blipFill>
        <p:spPr>
          <a:xfrm>
            <a:off x="942976" y="3341180"/>
            <a:ext cx="2529961" cy="821244"/>
          </a:xfrm>
          <a:prstGeom prst="rect">
            <a:avLst/>
          </a:prstGeom>
        </p:spPr>
      </p:pic>
      <p:pic>
        <p:nvPicPr>
          <p:cNvPr id="5" name="図 4" descr="アイコン&#10;&#10;AI 生成コンテンツは誤りを含む可能性があります。">
            <a:extLst>
              <a:ext uri="{FF2B5EF4-FFF2-40B4-BE49-F238E27FC236}">
                <a16:creationId xmlns:a16="http://schemas.microsoft.com/office/drawing/2014/main" id="{4D133631-6A65-A097-2D85-D06321B49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007" y="1273175"/>
            <a:ext cx="2015067" cy="1913467"/>
          </a:xfrm>
          <a:prstGeom prst="rect">
            <a:avLst/>
          </a:prstGeom>
        </p:spPr>
      </p:pic>
      <p:pic>
        <p:nvPicPr>
          <p:cNvPr id="17" name="図 16">
            <a:extLst>
              <a:ext uri="{FF2B5EF4-FFF2-40B4-BE49-F238E27FC236}">
                <a16:creationId xmlns:a16="http://schemas.microsoft.com/office/drawing/2014/main" id="{462F2A06-A632-CEDC-04C2-854B6451CA9E}"/>
              </a:ext>
            </a:extLst>
          </p:cNvPr>
          <p:cNvPicPr>
            <a:picLocks noChangeAspect="1"/>
          </p:cNvPicPr>
          <p:nvPr/>
        </p:nvPicPr>
        <p:blipFill>
          <a:blip r:embed="rId5"/>
          <a:stretch>
            <a:fillRect/>
          </a:stretch>
        </p:blipFill>
        <p:spPr>
          <a:xfrm>
            <a:off x="4191000" y="1158409"/>
            <a:ext cx="7286625" cy="4604217"/>
          </a:xfrm>
          <a:prstGeom prst="rect">
            <a:avLst/>
          </a:prstGeom>
        </p:spPr>
      </p:pic>
      <p:sp>
        <p:nvSpPr>
          <p:cNvPr id="8" name="右矢印 7">
            <a:extLst>
              <a:ext uri="{FF2B5EF4-FFF2-40B4-BE49-F238E27FC236}">
                <a16:creationId xmlns:a16="http://schemas.microsoft.com/office/drawing/2014/main" id="{1F1AAAEA-4642-A83B-984A-3824074D24F0}"/>
              </a:ext>
            </a:extLst>
          </p:cNvPr>
          <p:cNvSpPr/>
          <p:nvPr/>
        </p:nvSpPr>
        <p:spPr>
          <a:xfrm rot="20112271">
            <a:off x="4908909" y="4160013"/>
            <a:ext cx="6860759" cy="499304"/>
          </a:xfrm>
          <a:prstGeom prst="rightArrow">
            <a:avLst>
              <a:gd name="adj1" fmla="val 47616"/>
              <a:gd name="adj2" fmla="val 50000"/>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0" name="テキスト ボックス 9">
            <a:extLst>
              <a:ext uri="{FF2B5EF4-FFF2-40B4-BE49-F238E27FC236}">
                <a16:creationId xmlns:a16="http://schemas.microsoft.com/office/drawing/2014/main" id="{02A8B06C-6670-B45E-ED5B-A7FA15A5F1F7}"/>
              </a:ext>
            </a:extLst>
          </p:cNvPr>
          <p:cNvSpPr txBox="1"/>
          <p:nvPr/>
        </p:nvSpPr>
        <p:spPr>
          <a:xfrm>
            <a:off x="4568705" y="1910875"/>
            <a:ext cx="3338736" cy="1415772"/>
          </a:xfrm>
          <a:prstGeom prst="rect">
            <a:avLst/>
          </a:prstGeom>
          <a:noFill/>
        </p:spPr>
        <p:txBody>
          <a:bodyPr wrap="none" lIns="60960" tIns="30480" rIns="60960" bIns="30480" rtlCol="0" anchor="t">
            <a:spAutoFit/>
          </a:bodyPr>
          <a:lstStyle/>
          <a:p>
            <a:pPr algn="ctr"/>
            <a:r>
              <a:rPr lang="ja-JP" altLang="en-US" sz="4400" b="1">
                <a:solidFill>
                  <a:srgbClr val="FF0000"/>
                </a:solidFill>
                <a:latin typeface="Meiryo"/>
                <a:ea typeface="Meiryo"/>
              </a:rPr>
              <a:t>１年間で</a:t>
            </a:r>
            <a:endParaRPr lang="en-US" altLang="ja-JP" sz="4400" b="1">
              <a:solidFill>
                <a:srgbClr val="FF0000"/>
              </a:solidFill>
              <a:latin typeface="Meiryo"/>
              <a:ea typeface="Meiryo"/>
            </a:endParaRPr>
          </a:p>
          <a:p>
            <a:pPr algn="ctr"/>
            <a:r>
              <a:rPr lang="ja-JP" altLang="en-US" sz="4400" b="1">
                <a:solidFill>
                  <a:srgbClr val="FF0000"/>
                </a:solidFill>
                <a:latin typeface="Meiryo"/>
                <a:ea typeface="Meiryo"/>
              </a:rPr>
              <a:t>およそ</a:t>
            </a:r>
            <a:r>
              <a:rPr lang="en-US" altLang="ja-JP" sz="4400" b="1">
                <a:solidFill>
                  <a:srgbClr val="FF0000"/>
                </a:solidFill>
                <a:latin typeface="Meiryo"/>
                <a:ea typeface="Meiryo"/>
              </a:rPr>
              <a:t>1.3</a:t>
            </a:r>
            <a:r>
              <a:rPr lang="ja-JP" altLang="en-US" sz="4400" b="1">
                <a:solidFill>
                  <a:srgbClr val="FF0000"/>
                </a:solidFill>
                <a:latin typeface="Meiryo"/>
                <a:ea typeface="Meiryo"/>
              </a:rPr>
              <a:t>倍</a:t>
            </a:r>
            <a:endParaRPr lang="en-US" altLang="ja-JP" sz="4400" b="1">
              <a:solidFill>
                <a:srgbClr val="FF0000"/>
              </a:solidFill>
              <a:latin typeface="Meiryo"/>
              <a:ea typeface="Meiryo"/>
            </a:endParaRPr>
          </a:p>
        </p:txBody>
      </p:sp>
      <p:sp>
        <p:nvSpPr>
          <p:cNvPr id="2" name="円形吹き出し 1">
            <a:extLst>
              <a:ext uri="{FF2B5EF4-FFF2-40B4-BE49-F238E27FC236}">
                <a16:creationId xmlns:a16="http://schemas.microsoft.com/office/drawing/2014/main" id="{1C239E29-8608-874E-239E-C3273BEEAE7D}"/>
              </a:ext>
            </a:extLst>
          </p:cNvPr>
          <p:cNvSpPr/>
          <p:nvPr/>
        </p:nvSpPr>
        <p:spPr>
          <a:xfrm>
            <a:off x="4413978" y="3429000"/>
            <a:ext cx="1682022" cy="891400"/>
          </a:xfrm>
          <a:prstGeom prst="wedgeEllipseCallout">
            <a:avLst>
              <a:gd name="adj1" fmla="val -48350"/>
              <a:gd name="adj2" fmla="val 91056"/>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2024</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398</a:t>
            </a:r>
            <a:r>
              <a:rPr lang="ja-JP" altLang="en-US" sz="1400">
                <a:solidFill>
                  <a:schemeClr val="bg1"/>
                </a:solidFill>
                <a:latin typeface="Meiryo UI" panose="020B0604030504040204" pitchFamily="34" charset="-128"/>
                <a:ea typeface="Meiryo UI" panose="020B0604030504040204" pitchFamily="34" charset="-128"/>
              </a:rPr>
              <a:t>円</a:t>
            </a:r>
          </a:p>
        </p:txBody>
      </p:sp>
      <p:sp>
        <p:nvSpPr>
          <p:cNvPr id="7" name="円形吹き出し 6">
            <a:extLst>
              <a:ext uri="{FF2B5EF4-FFF2-40B4-BE49-F238E27FC236}">
                <a16:creationId xmlns:a16="http://schemas.microsoft.com/office/drawing/2014/main" id="{024B3B6B-301A-F0C0-3DDE-A71D5A889A1A}"/>
              </a:ext>
            </a:extLst>
          </p:cNvPr>
          <p:cNvSpPr/>
          <p:nvPr/>
        </p:nvSpPr>
        <p:spPr>
          <a:xfrm>
            <a:off x="9602914" y="1470717"/>
            <a:ext cx="1682022" cy="891400"/>
          </a:xfrm>
          <a:prstGeom prst="wedgeEllipseCallout">
            <a:avLst>
              <a:gd name="adj1" fmla="val 63651"/>
              <a:gd name="adj2" fmla="val 2812"/>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r>
              <a:rPr lang="en-US" altLang="ja-JP" sz="1400">
                <a:solidFill>
                  <a:schemeClr val="bg1"/>
                </a:solidFill>
                <a:latin typeface="Meiryo UI" panose="020B0604030504040204" pitchFamily="34" charset="-128"/>
                <a:ea typeface="Meiryo UI" panose="020B0604030504040204" pitchFamily="34" charset="-128"/>
              </a:rPr>
              <a:t>529</a:t>
            </a:r>
            <a:r>
              <a:rPr lang="ja-JP" altLang="en-US" sz="1400">
                <a:solidFill>
                  <a:schemeClr val="bg1"/>
                </a:solidFill>
                <a:latin typeface="Meiryo UI" panose="020B0604030504040204" pitchFamily="34" charset="-128"/>
                <a:ea typeface="Meiryo UI" panose="020B0604030504040204" pitchFamily="34" charset="-128"/>
              </a:rPr>
              <a:t>円</a:t>
            </a:r>
          </a:p>
        </p:txBody>
      </p:sp>
    </p:spTree>
    <p:extLst>
      <p:ext uri="{BB962C8B-B14F-4D97-AF65-F5344CB8AC3E}">
        <p14:creationId xmlns:p14="http://schemas.microsoft.com/office/powerpoint/2010/main" val="279664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0F642-5145-23CD-D6A8-1999F56FA057}"/>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51E80E5F-307A-7E73-5EA4-3C259E857ED8}"/>
              </a:ext>
            </a:extLst>
          </p:cNvPr>
          <p:cNvPicPr>
            <a:picLocks noChangeAspect="1"/>
          </p:cNvPicPr>
          <p:nvPr/>
        </p:nvPicPr>
        <p:blipFill>
          <a:blip r:embed="rId3"/>
          <a:stretch>
            <a:fillRect/>
          </a:stretch>
        </p:blipFill>
        <p:spPr>
          <a:xfrm>
            <a:off x="3952875" y="1177212"/>
            <a:ext cx="7839075" cy="4503577"/>
          </a:xfrm>
          <a:prstGeom prst="rect">
            <a:avLst/>
          </a:prstGeom>
        </p:spPr>
      </p:pic>
      <p:sp>
        <p:nvSpPr>
          <p:cNvPr id="3" name="正方形/長方形 2">
            <a:extLst>
              <a:ext uri="{FF2B5EF4-FFF2-40B4-BE49-F238E27FC236}">
                <a16:creationId xmlns:a16="http://schemas.microsoft.com/office/drawing/2014/main" id="{E0809307-CB2B-D30A-75A2-245FDFC49302}"/>
              </a:ext>
            </a:extLst>
          </p:cNvPr>
          <p:cNvSpPr/>
          <p:nvPr/>
        </p:nvSpPr>
        <p:spPr>
          <a:xfrm>
            <a:off x="633878" y="1116638"/>
            <a:ext cx="3209072" cy="4624722"/>
          </a:xfrm>
          <a:prstGeom prst="rect">
            <a:avLst/>
          </a:prstGeom>
          <a:solidFill>
            <a:schemeClr val="bg1"/>
          </a:solidFill>
          <a:ln w="9525">
            <a:solidFill>
              <a:srgbClr val="081F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586A5F3A-EFFA-A918-9931-9C0976D37E56}"/>
              </a:ext>
            </a:extLst>
          </p:cNvPr>
          <p:cNvSpPr txBox="1"/>
          <p:nvPr/>
        </p:nvSpPr>
        <p:spPr>
          <a:xfrm>
            <a:off x="874865" y="4256405"/>
            <a:ext cx="2968085" cy="1077026"/>
          </a:xfrm>
          <a:prstGeom prst="rect">
            <a:avLst/>
          </a:prstGeom>
          <a:noFill/>
        </p:spPr>
        <p:txBody>
          <a:bodyPr wrap="square" rtlCol="0">
            <a:spAutoFit/>
          </a:bodyPr>
          <a:lstStyle/>
          <a:p>
            <a:r>
              <a:rPr lang="ja-JP" altLang="en-US" sz="2133" b="1">
                <a:solidFill>
                  <a:schemeClr val="tx1">
                    <a:lumMod val="65000"/>
                    <a:lumOff val="35000"/>
                  </a:schemeClr>
                </a:solidFill>
                <a:latin typeface="Meiryo" panose="020B0604030504040204" pitchFamily="34" charset="-128"/>
                <a:ea typeface="Meiryo" panose="020B0604030504040204" pitchFamily="34" charset="-128"/>
              </a:rPr>
              <a:t>株式会社</a:t>
            </a:r>
            <a:endParaRPr lang="en-US" altLang="ja-JP" sz="2133" b="1">
              <a:solidFill>
                <a:schemeClr val="tx1">
                  <a:lumMod val="65000"/>
                  <a:lumOff val="35000"/>
                </a:schemeClr>
              </a:solidFill>
              <a:latin typeface="Meiryo" panose="020B0604030504040204" pitchFamily="34" charset="-128"/>
              <a:ea typeface="Meiryo" panose="020B0604030504040204" pitchFamily="34" charset="-128"/>
            </a:endParaRPr>
          </a:p>
          <a:p>
            <a:r>
              <a:rPr lang="ja-JP" altLang="en-US" sz="2133" b="1">
                <a:solidFill>
                  <a:schemeClr val="tx1">
                    <a:lumMod val="65000"/>
                    <a:lumOff val="35000"/>
                  </a:schemeClr>
                </a:solidFill>
                <a:latin typeface="Meiryo" panose="020B0604030504040204" pitchFamily="34" charset="-128"/>
                <a:ea typeface="Meiryo" panose="020B0604030504040204" pitchFamily="34" charset="-128"/>
              </a:rPr>
              <a:t>ＦＯＯＤ＆ＬＩＦＥ　ＣＯＭＰＡＮＩＥ</a:t>
            </a:r>
            <a:endParaRPr lang="ja-JP" altLang="en-US" sz="3200" b="1">
              <a:solidFill>
                <a:schemeClr val="tx1">
                  <a:lumMod val="65000"/>
                  <a:lumOff val="35000"/>
                </a:schemeClr>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40025B3F-F970-9417-273F-878B068348BB}"/>
              </a:ext>
            </a:extLst>
          </p:cNvPr>
          <p:cNvSpPr txBox="1"/>
          <p:nvPr/>
        </p:nvSpPr>
        <p:spPr>
          <a:xfrm>
            <a:off x="961637" y="5387284"/>
            <a:ext cx="2582758" cy="215444"/>
          </a:xfrm>
          <a:prstGeom prst="rect">
            <a:avLst/>
          </a:prstGeom>
          <a:noFill/>
        </p:spPr>
        <p:txBody>
          <a:bodyPr wrap="none" rtlCol="0">
            <a:spAutoFit/>
          </a:bodyPr>
          <a:lstStyle/>
          <a:p>
            <a:r>
              <a:rPr lang="ja-JP" altLang="en-US" sz="800">
                <a:solidFill>
                  <a:schemeClr val="tx1">
                    <a:lumMod val="65000"/>
                    <a:lumOff val="35000"/>
                  </a:schemeClr>
                </a:solidFill>
                <a:latin typeface="Meiryo" panose="020B0604030504040204" pitchFamily="34" charset="-128"/>
                <a:ea typeface="Meiryo" panose="020B0604030504040204" pitchFamily="34" charset="-128"/>
              </a:rPr>
              <a:t>引用：</a:t>
            </a:r>
            <a:r>
              <a:rPr lang="en" altLang="ja-JP" sz="800">
                <a:solidFill>
                  <a:schemeClr val="tx1">
                    <a:lumMod val="65000"/>
                    <a:lumOff val="35000"/>
                  </a:schemeClr>
                </a:solidFill>
                <a:latin typeface="Meiryo" panose="020B0604030504040204" pitchFamily="34" charset="-128"/>
                <a:ea typeface="Meiryo" panose="020B0604030504040204" pitchFamily="34" charset="-128"/>
              </a:rPr>
              <a:t>https://</a:t>
            </a:r>
            <a:r>
              <a:rPr lang="en" altLang="ja-JP" sz="800" err="1">
                <a:solidFill>
                  <a:schemeClr val="tx1">
                    <a:lumMod val="65000"/>
                    <a:lumOff val="35000"/>
                  </a:schemeClr>
                </a:solidFill>
                <a:latin typeface="Meiryo" panose="020B0604030504040204" pitchFamily="34" charset="-128"/>
                <a:ea typeface="Meiryo" panose="020B0604030504040204" pitchFamily="34" charset="-128"/>
              </a:rPr>
              <a:t>www.food</a:t>
            </a:r>
            <a:r>
              <a:rPr lang="en" altLang="ja-JP" sz="800">
                <a:solidFill>
                  <a:schemeClr val="tx1">
                    <a:lumMod val="65000"/>
                    <a:lumOff val="35000"/>
                  </a:schemeClr>
                </a:solidFill>
                <a:latin typeface="Meiryo" panose="020B0604030504040204" pitchFamily="34" charset="-128"/>
                <a:ea typeface="Meiryo" panose="020B0604030504040204" pitchFamily="34" charset="-128"/>
              </a:rPr>
              <a:t>-and-</a:t>
            </a:r>
            <a:r>
              <a:rPr lang="en" altLang="ja-JP" sz="800" err="1">
                <a:solidFill>
                  <a:schemeClr val="tx1">
                    <a:lumMod val="65000"/>
                    <a:lumOff val="35000"/>
                  </a:schemeClr>
                </a:solidFill>
                <a:latin typeface="Meiryo" panose="020B0604030504040204" pitchFamily="34" charset="-128"/>
                <a:ea typeface="Meiryo" panose="020B0604030504040204" pitchFamily="34" charset="-128"/>
              </a:rPr>
              <a:t>life.co.jp</a:t>
            </a:r>
            <a:r>
              <a:rPr lang="en" altLang="ja-JP" sz="800">
                <a:solidFill>
                  <a:schemeClr val="tx1">
                    <a:lumMod val="65000"/>
                    <a:lumOff val="35000"/>
                  </a:schemeClr>
                </a:solidFill>
                <a:latin typeface="Meiryo" panose="020B0604030504040204" pitchFamily="34" charset="-128"/>
                <a:ea typeface="Meiryo" panose="020B0604030504040204" pitchFamily="34" charset="-128"/>
              </a:rPr>
              <a:t>/investor/</a:t>
            </a:r>
            <a:endParaRPr lang="en-US" altLang="ja-JP" sz="800">
              <a:solidFill>
                <a:schemeClr val="tx1">
                  <a:lumMod val="65000"/>
                  <a:lumOff val="35000"/>
                </a:schemeClr>
              </a:solidFill>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B1B42987-2C78-2E33-4FBB-FE139791779B}"/>
              </a:ext>
            </a:extLst>
          </p:cNvPr>
          <p:cNvSpPr txBox="1"/>
          <p:nvPr/>
        </p:nvSpPr>
        <p:spPr>
          <a:xfrm>
            <a:off x="4721104" y="2013228"/>
            <a:ext cx="3338736" cy="1415772"/>
          </a:xfrm>
          <a:prstGeom prst="rect">
            <a:avLst/>
          </a:prstGeom>
          <a:noFill/>
        </p:spPr>
        <p:txBody>
          <a:bodyPr wrap="none" lIns="60960" tIns="30480" rIns="60960" bIns="30480" rtlCol="0" anchor="t">
            <a:spAutoFit/>
          </a:bodyPr>
          <a:lstStyle/>
          <a:p>
            <a:pPr algn="ctr"/>
            <a:r>
              <a:rPr lang="en-US" altLang="ja-JP" sz="4400" b="1">
                <a:solidFill>
                  <a:srgbClr val="FF0000"/>
                </a:solidFill>
                <a:latin typeface="Meiryo"/>
                <a:ea typeface="Meiryo"/>
              </a:rPr>
              <a:t>3</a:t>
            </a:r>
            <a:r>
              <a:rPr lang="ja-JP" altLang="en-US" sz="4400" b="1">
                <a:solidFill>
                  <a:srgbClr val="FF0000"/>
                </a:solidFill>
                <a:latin typeface="Meiryo"/>
                <a:ea typeface="Meiryo"/>
              </a:rPr>
              <a:t>ヶ月で</a:t>
            </a:r>
            <a:endParaRPr lang="en-US" altLang="ja-JP" sz="4400" b="1">
              <a:solidFill>
                <a:srgbClr val="FF0000"/>
              </a:solidFill>
              <a:latin typeface="Meiryo"/>
              <a:ea typeface="Meiryo"/>
            </a:endParaRPr>
          </a:p>
          <a:p>
            <a:pPr algn="ctr"/>
            <a:r>
              <a:rPr lang="ja-JP" altLang="en-US" sz="4400" b="1">
                <a:solidFill>
                  <a:srgbClr val="FF0000"/>
                </a:solidFill>
                <a:latin typeface="Meiryo"/>
                <a:ea typeface="Meiryo"/>
              </a:rPr>
              <a:t>およそ</a:t>
            </a:r>
            <a:r>
              <a:rPr lang="en-US" altLang="ja-JP" sz="4400" b="1">
                <a:solidFill>
                  <a:srgbClr val="FF0000"/>
                </a:solidFill>
                <a:latin typeface="Meiryo"/>
                <a:ea typeface="Meiryo"/>
              </a:rPr>
              <a:t>1.5</a:t>
            </a:r>
            <a:r>
              <a:rPr lang="ja-JP" altLang="en-US" sz="4400" b="1">
                <a:solidFill>
                  <a:srgbClr val="FF0000"/>
                </a:solidFill>
                <a:latin typeface="Meiryo"/>
                <a:ea typeface="Meiryo"/>
              </a:rPr>
              <a:t>倍</a:t>
            </a:r>
          </a:p>
        </p:txBody>
      </p:sp>
      <p:pic>
        <p:nvPicPr>
          <p:cNvPr id="13" name="図 12">
            <a:extLst>
              <a:ext uri="{FF2B5EF4-FFF2-40B4-BE49-F238E27FC236}">
                <a16:creationId xmlns:a16="http://schemas.microsoft.com/office/drawing/2014/main" id="{6A74C434-DED1-5642-BD37-A0B5A832608F}"/>
              </a:ext>
            </a:extLst>
          </p:cNvPr>
          <p:cNvPicPr>
            <a:picLocks noChangeAspect="1"/>
          </p:cNvPicPr>
          <p:nvPr/>
        </p:nvPicPr>
        <p:blipFill>
          <a:blip r:embed="rId4"/>
          <a:stretch>
            <a:fillRect/>
          </a:stretch>
        </p:blipFill>
        <p:spPr>
          <a:xfrm>
            <a:off x="987747" y="1764574"/>
            <a:ext cx="2488142" cy="2121469"/>
          </a:xfrm>
          <a:prstGeom prst="rect">
            <a:avLst/>
          </a:prstGeom>
        </p:spPr>
      </p:pic>
      <p:sp>
        <p:nvSpPr>
          <p:cNvPr id="8" name="右矢印 7">
            <a:extLst>
              <a:ext uri="{FF2B5EF4-FFF2-40B4-BE49-F238E27FC236}">
                <a16:creationId xmlns:a16="http://schemas.microsoft.com/office/drawing/2014/main" id="{B5B8E7C7-1A9F-083F-4A07-755D45C388E5}"/>
              </a:ext>
            </a:extLst>
          </p:cNvPr>
          <p:cNvSpPr/>
          <p:nvPr/>
        </p:nvSpPr>
        <p:spPr>
          <a:xfrm rot="20112271">
            <a:off x="7095246" y="4075126"/>
            <a:ext cx="4794256" cy="499304"/>
          </a:xfrm>
          <a:prstGeom prst="rightArrow">
            <a:avLst>
              <a:gd name="adj1" fmla="val 47616"/>
              <a:gd name="adj2" fmla="val 50000"/>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2" name="円形吹き出し 1">
            <a:extLst>
              <a:ext uri="{FF2B5EF4-FFF2-40B4-BE49-F238E27FC236}">
                <a16:creationId xmlns:a16="http://schemas.microsoft.com/office/drawing/2014/main" id="{CAC7E5A7-4238-C5D4-3211-FC268ACFF76E}"/>
              </a:ext>
            </a:extLst>
          </p:cNvPr>
          <p:cNvSpPr/>
          <p:nvPr/>
        </p:nvSpPr>
        <p:spPr>
          <a:xfrm>
            <a:off x="5373522" y="4588629"/>
            <a:ext cx="1682022" cy="891400"/>
          </a:xfrm>
          <a:prstGeom prst="wedgeEllipseCallout">
            <a:avLst>
              <a:gd name="adj1" fmla="val -34229"/>
              <a:gd name="adj2" fmla="val -60415"/>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4</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4,191</a:t>
            </a:r>
            <a:r>
              <a:rPr lang="ja-JP" altLang="en-US" sz="1400">
                <a:solidFill>
                  <a:schemeClr val="bg1"/>
                </a:solidFill>
                <a:latin typeface="Meiryo UI" panose="020B0604030504040204" pitchFamily="34" charset="-128"/>
                <a:ea typeface="Meiryo UI" panose="020B0604030504040204" pitchFamily="34" charset="-128"/>
              </a:rPr>
              <a:t>円</a:t>
            </a:r>
          </a:p>
        </p:txBody>
      </p:sp>
      <p:sp>
        <p:nvSpPr>
          <p:cNvPr id="5" name="円形吹き出し 4">
            <a:extLst>
              <a:ext uri="{FF2B5EF4-FFF2-40B4-BE49-F238E27FC236}">
                <a16:creationId xmlns:a16="http://schemas.microsoft.com/office/drawing/2014/main" id="{6FC6D1F3-E958-5433-4FA8-252698CF48D5}"/>
              </a:ext>
            </a:extLst>
          </p:cNvPr>
          <p:cNvSpPr/>
          <p:nvPr/>
        </p:nvSpPr>
        <p:spPr>
          <a:xfrm>
            <a:off x="9602914" y="1470717"/>
            <a:ext cx="1682022" cy="891400"/>
          </a:xfrm>
          <a:prstGeom prst="wedgeEllipseCallout">
            <a:avLst>
              <a:gd name="adj1" fmla="val 63651"/>
              <a:gd name="adj2" fmla="val 2812"/>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7,620</a:t>
            </a:r>
            <a:r>
              <a:rPr lang="ja-JP" altLang="en-US" sz="1400">
                <a:solidFill>
                  <a:schemeClr val="bg1"/>
                </a:solidFill>
                <a:latin typeface="Meiryo UI" panose="020B0604030504040204" pitchFamily="34" charset="-128"/>
                <a:ea typeface="Meiryo UI" panose="020B0604030504040204" pitchFamily="34" charset="-128"/>
              </a:rPr>
              <a:t>円</a:t>
            </a:r>
          </a:p>
        </p:txBody>
      </p:sp>
    </p:spTree>
    <p:extLst>
      <p:ext uri="{BB962C8B-B14F-4D97-AF65-F5344CB8AC3E}">
        <p14:creationId xmlns:p14="http://schemas.microsoft.com/office/powerpoint/2010/main" val="327079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4DB4D0A-18DE-4A08-066D-8AD0D6F96F45}"/>
              </a:ext>
            </a:extLst>
          </p:cNvPr>
          <p:cNvPicPr>
            <a:picLocks noChangeAspect="1"/>
          </p:cNvPicPr>
          <p:nvPr/>
        </p:nvPicPr>
        <p:blipFill>
          <a:blip r:embed="rId3"/>
          <a:srcRect l="-14" t="3235"/>
          <a:stretch>
            <a:fillRect/>
          </a:stretch>
        </p:blipFill>
        <p:spPr>
          <a:xfrm>
            <a:off x="4076701" y="1257300"/>
            <a:ext cx="7722923" cy="4400550"/>
          </a:xfrm>
          <a:prstGeom prst="rect">
            <a:avLst/>
          </a:prstGeom>
        </p:spPr>
      </p:pic>
      <p:sp>
        <p:nvSpPr>
          <p:cNvPr id="3" name="正方形/長方形 2">
            <a:extLst>
              <a:ext uri="{FF2B5EF4-FFF2-40B4-BE49-F238E27FC236}">
                <a16:creationId xmlns:a16="http://schemas.microsoft.com/office/drawing/2014/main" id="{621F505E-0F96-D061-D38F-076E6961783F}"/>
              </a:ext>
            </a:extLst>
          </p:cNvPr>
          <p:cNvSpPr/>
          <p:nvPr/>
        </p:nvSpPr>
        <p:spPr>
          <a:xfrm>
            <a:off x="633878" y="1116638"/>
            <a:ext cx="3209072" cy="4624722"/>
          </a:xfrm>
          <a:prstGeom prst="rect">
            <a:avLst/>
          </a:prstGeom>
          <a:solidFill>
            <a:schemeClr val="bg1"/>
          </a:solidFill>
          <a:ln w="9525">
            <a:solidFill>
              <a:srgbClr val="081F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E138837D-5FFF-15CF-1F0A-0DBDB222C19F}"/>
              </a:ext>
            </a:extLst>
          </p:cNvPr>
          <p:cNvSpPr txBox="1"/>
          <p:nvPr/>
        </p:nvSpPr>
        <p:spPr>
          <a:xfrm>
            <a:off x="1308641" y="4185504"/>
            <a:ext cx="1826141" cy="584775"/>
          </a:xfrm>
          <a:prstGeom prst="rect">
            <a:avLst/>
          </a:prstGeom>
          <a:noFill/>
        </p:spPr>
        <p:txBody>
          <a:bodyPr wrap="none" rtlCol="0">
            <a:spAutoFit/>
          </a:bodyPr>
          <a:lstStyle/>
          <a:p>
            <a:r>
              <a:rPr lang="ja-JP" altLang="en-US" sz="3200" b="1">
                <a:solidFill>
                  <a:schemeClr val="tx1">
                    <a:lumMod val="65000"/>
                    <a:lumOff val="35000"/>
                  </a:schemeClr>
                </a:solidFill>
                <a:latin typeface="Meiryo" panose="020B0604030504040204" pitchFamily="34" charset="-128"/>
                <a:ea typeface="Meiryo" panose="020B0604030504040204" pitchFamily="34" charset="-128"/>
              </a:rPr>
              <a:t>良品計画</a:t>
            </a:r>
          </a:p>
        </p:txBody>
      </p:sp>
      <p:sp>
        <p:nvSpPr>
          <p:cNvPr id="8" name="右矢印 7">
            <a:extLst>
              <a:ext uri="{FF2B5EF4-FFF2-40B4-BE49-F238E27FC236}">
                <a16:creationId xmlns:a16="http://schemas.microsoft.com/office/drawing/2014/main" id="{FE99F888-CD57-B4C2-E8AB-6B02CE7E41AE}"/>
              </a:ext>
            </a:extLst>
          </p:cNvPr>
          <p:cNvSpPr/>
          <p:nvPr/>
        </p:nvSpPr>
        <p:spPr>
          <a:xfrm rot="20112271">
            <a:off x="5492684" y="3801999"/>
            <a:ext cx="6444302" cy="499304"/>
          </a:xfrm>
          <a:prstGeom prst="rightArrow">
            <a:avLst>
              <a:gd name="adj1" fmla="val 47616"/>
              <a:gd name="adj2" fmla="val 50000"/>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pic>
        <p:nvPicPr>
          <p:cNvPr id="9" name="図 8">
            <a:extLst>
              <a:ext uri="{FF2B5EF4-FFF2-40B4-BE49-F238E27FC236}">
                <a16:creationId xmlns:a16="http://schemas.microsoft.com/office/drawing/2014/main" id="{60A87D8C-4F20-05DA-6188-841E19BA3C1F}"/>
              </a:ext>
            </a:extLst>
          </p:cNvPr>
          <p:cNvPicPr>
            <a:picLocks noChangeAspect="1"/>
          </p:cNvPicPr>
          <p:nvPr/>
        </p:nvPicPr>
        <p:blipFill>
          <a:blip r:embed="rId4"/>
          <a:stretch>
            <a:fillRect/>
          </a:stretch>
        </p:blipFill>
        <p:spPr>
          <a:xfrm>
            <a:off x="1108884" y="1470717"/>
            <a:ext cx="2247189" cy="2427766"/>
          </a:xfrm>
          <a:prstGeom prst="rect">
            <a:avLst/>
          </a:prstGeom>
        </p:spPr>
      </p:pic>
      <p:sp>
        <p:nvSpPr>
          <p:cNvPr id="10" name="テキスト ボックス 9">
            <a:extLst>
              <a:ext uri="{FF2B5EF4-FFF2-40B4-BE49-F238E27FC236}">
                <a16:creationId xmlns:a16="http://schemas.microsoft.com/office/drawing/2014/main" id="{21AAF670-EA58-CA25-698C-E1EF966369E9}"/>
              </a:ext>
            </a:extLst>
          </p:cNvPr>
          <p:cNvSpPr txBox="1"/>
          <p:nvPr/>
        </p:nvSpPr>
        <p:spPr>
          <a:xfrm>
            <a:off x="5378329" y="1977549"/>
            <a:ext cx="3338736" cy="1415772"/>
          </a:xfrm>
          <a:prstGeom prst="rect">
            <a:avLst/>
          </a:prstGeom>
          <a:noFill/>
        </p:spPr>
        <p:txBody>
          <a:bodyPr wrap="none" lIns="60960" tIns="30480" rIns="60960" bIns="30480" rtlCol="0" anchor="t">
            <a:spAutoFit/>
          </a:bodyPr>
          <a:lstStyle/>
          <a:p>
            <a:pPr algn="ctr"/>
            <a:r>
              <a:rPr lang="en-US" altLang="ja-JP" sz="4400" b="1">
                <a:solidFill>
                  <a:srgbClr val="FF0000"/>
                </a:solidFill>
                <a:latin typeface="Meiryo"/>
                <a:ea typeface="Meiryo"/>
              </a:rPr>
              <a:t>4</a:t>
            </a:r>
            <a:r>
              <a:rPr lang="ja-JP" altLang="en-US" sz="4400" b="1">
                <a:solidFill>
                  <a:srgbClr val="FF0000"/>
                </a:solidFill>
                <a:latin typeface="Meiryo"/>
                <a:ea typeface="Meiryo"/>
              </a:rPr>
              <a:t>ヶ月で</a:t>
            </a:r>
            <a:endParaRPr lang="en-US" altLang="ja-JP" sz="4400" b="1">
              <a:solidFill>
                <a:srgbClr val="FF0000"/>
              </a:solidFill>
              <a:latin typeface="Meiryo"/>
              <a:ea typeface="Meiryo"/>
            </a:endParaRPr>
          </a:p>
          <a:p>
            <a:pPr algn="ctr"/>
            <a:r>
              <a:rPr lang="ja-JP" altLang="en-US" sz="4400" b="1">
                <a:solidFill>
                  <a:srgbClr val="FF0000"/>
                </a:solidFill>
                <a:latin typeface="Meiryo"/>
                <a:ea typeface="Meiryo"/>
              </a:rPr>
              <a:t>およそ</a:t>
            </a:r>
            <a:r>
              <a:rPr lang="en-US" altLang="ja-JP" sz="4400" b="1">
                <a:solidFill>
                  <a:srgbClr val="FF0000"/>
                </a:solidFill>
                <a:latin typeface="Meiryo"/>
                <a:ea typeface="Meiryo"/>
              </a:rPr>
              <a:t>1.8</a:t>
            </a:r>
            <a:r>
              <a:rPr lang="ja-JP" altLang="en-US" sz="4400" b="1">
                <a:solidFill>
                  <a:srgbClr val="FF0000"/>
                </a:solidFill>
                <a:latin typeface="Meiryo"/>
                <a:ea typeface="Meiryo"/>
              </a:rPr>
              <a:t>倍</a:t>
            </a:r>
          </a:p>
        </p:txBody>
      </p:sp>
      <p:sp>
        <p:nvSpPr>
          <p:cNvPr id="11" name="テキスト ボックス 10">
            <a:extLst>
              <a:ext uri="{FF2B5EF4-FFF2-40B4-BE49-F238E27FC236}">
                <a16:creationId xmlns:a16="http://schemas.microsoft.com/office/drawing/2014/main" id="{2A8633BF-7690-92C0-7663-9AF7B02FD2EE}"/>
              </a:ext>
            </a:extLst>
          </p:cNvPr>
          <p:cNvSpPr txBox="1"/>
          <p:nvPr/>
        </p:nvSpPr>
        <p:spPr>
          <a:xfrm>
            <a:off x="961637" y="5387284"/>
            <a:ext cx="2601994" cy="215444"/>
          </a:xfrm>
          <a:prstGeom prst="rect">
            <a:avLst/>
          </a:prstGeom>
          <a:noFill/>
        </p:spPr>
        <p:txBody>
          <a:bodyPr wrap="none" rtlCol="0">
            <a:spAutoFit/>
          </a:bodyPr>
          <a:lstStyle/>
          <a:p>
            <a:r>
              <a:rPr lang="ja-JP" altLang="en-US" sz="800">
                <a:solidFill>
                  <a:schemeClr val="tx1">
                    <a:lumMod val="65000"/>
                    <a:lumOff val="35000"/>
                  </a:schemeClr>
                </a:solidFill>
                <a:latin typeface="Meiryo" panose="020B0604030504040204" pitchFamily="34" charset="-128"/>
                <a:ea typeface="Meiryo" panose="020B0604030504040204" pitchFamily="34" charset="-128"/>
              </a:rPr>
              <a:t>引用：良品計画　</a:t>
            </a:r>
            <a:r>
              <a:rPr lang="en" altLang="ja-JP" sz="800">
                <a:solidFill>
                  <a:schemeClr val="tx1">
                    <a:lumMod val="65000"/>
                    <a:lumOff val="35000"/>
                  </a:schemeClr>
                </a:solidFill>
                <a:latin typeface="Meiryo" panose="020B0604030504040204" pitchFamily="34" charset="-128"/>
                <a:ea typeface="Meiryo" panose="020B0604030504040204" pitchFamily="34" charset="-128"/>
              </a:rPr>
              <a:t>https://</a:t>
            </a:r>
            <a:r>
              <a:rPr lang="en" altLang="ja-JP" sz="800" err="1">
                <a:solidFill>
                  <a:schemeClr val="tx1">
                    <a:lumMod val="65000"/>
                    <a:lumOff val="35000"/>
                  </a:schemeClr>
                </a:solidFill>
                <a:latin typeface="Meiryo" panose="020B0604030504040204" pitchFamily="34" charset="-128"/>
                <a:ea typeface="Meiryo" panose="020B0604030504040204" pitchFamily="34" charset="-128"/>
              </a:rPr>
              <a:t>www.ryohin-keikaku.jp</a:t>
            </a:r>
            <a:r>
              <a:rPr lang="en" altLang="ja-JP" sz="800">
                <a:solidFill>
                  <a:schemeClr val="tx1">
                    <a:lumMod val="65000"/>
                    <a:lumOff val="35000"/>
                  </a:schemeClr>
                </a:solidFill>
                <a:latin typeface="Meiryo" panose="020B0604030504040204" pitchFamily="34" charset="-128"/>
                <a:ea typeface="Meiryo" panose="020B0604030504040204" pitchFamily="34" charset="-128"/>
              </a:rPr>
              <a:t>/</a:t>
            </a:r>
            <a:endParaRPr lang="en-US" altLang="ja-JP" sz="800">
              <a:solidFill>
                <a:schemeClr val="tx1">
                  <a:lumMod val="65000"/>
                  <a:lumOff val="35000"/>
                </a:schemeClr>
              </a:solidFill>
              <a:latin typeface="Meiryo" panose="020B0604030504040204" pitchFamily="34" charset="-128"/>
              <a:ea typeface="Meiryo" panose="020B0604030504040204" pitchFamily="34" charset="-128"/>
            </a:endParaRPr>
          </a:p>
        </p:txBody>
      </p:sp>
      <p:sp>
        <p:nvSpPr>
          <p:cNvPr id="7" name="円形吹き出し 6">
            <a:extLst>
              <a:ext uri="{FF2B5EF4-FFF2-40B4-BE49-F238E27FC236}">
                <a16:creationId xmlns:a16="http://schemas.microsoft.com/office/drawing/2014/main" id="{4F3B6B07-1245-6FAB-3D41-1B038117C1ED}"/>
              </a:ext>
            </a:extLst>
          </p:cNvPr>
          <p:cNvSpPr/>
          <p:nvPr/>
        </p:nvSpPr>
        <p:spPr>
          <a:xfrm>
            <a:off x="4405145" y="3464679"/>
            <a:ext cx="1682022" cy="891400"/>
          </a:xfrm>
          <a:prstGeom prst="wedgeEllipseCallout">
            <a:avLst>
              <a:gd name="adj1" fmla="val 56978"/>
              <a:gd name="adj2" fmla="val 52589"/>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4</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3,836</a:t>
            </a:r>
            <a:r>
              <a:rPr lang="ja-JP" altLang="en-US" sz="1400">
                <a:solidFill>
                  <a:schemeClr val="bg1"/>
                </a:solidFill>
                <a:latin typeface="Meiryo UI" panose="020B0604030504040204" pitchFamily="34" charset="-128"/>
                <a:ea typeface="Meiryo UI" panose="020B0604030504040204" pitchFamily="34" charset="-128"/>
              </a:rPr>
              <a:t>円</a:t>
            </a:r>
          </a:p>
        </p:txBody>
      </p:sp>
      <p:sp>
        <p:nvSpPr>
          <p:cNvPr id="12" name="円形吹き出し 11">
            <a:extLst>
              <a:ext uri="{FF2B5EF4-FFF2-40B4-BE49-F238E27FC236}">
                <a16:creationId xmlns:a16="http://schemas.microsoft.com/office/drawing/2014/main" id="{2F95FD38-07DB-3047-15E4-5EB19A17D9E0}"/>
              </a:ext>
            </a:extLst>
          </p:cNvPr>
          <p:cNvSpPr/>
          <p:nvPr/>
        </p:nvSpPr>
        <p:spPr>
          <a:xfrm>
            <a:off x="9602914" y="1470717"/>
            <a:ext cx="1682022" cy="891400"/>
          </a:xfrm>
          <a:prstGeom prst="wedgeEllipseCallout">
            <a:avLst>
              <a:gd name="adj1" fmla="val 63651"/>
              <a:gd name="adj2" fmla="val 2812"/>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7,238</a:t>
            </a:r>
            <a:r>
              <a:rPr lang="ja-JP" altLang="en-US" sz="1400">
                <a:solidFill>
                  <a:schemeClr val="bg1"/>
                </a:solidFill>
                <a:latin typeface="Meiryo UI" panose="020B0604030504040204" pitchFamily="34" charset="-128"/>
                <a:ea typeface="Meiryo UI" panose="020B0604030504040204" pitchFamily="34" charset="-128"/>
              </a:rPr>
              <a:t>円</a:t>
            </a:r>
          </a:p>
        </p:txBody>
      </p:sp>
    </p:spTree>
    <p:extLst>
      <p:ext uri="{BB962C8B-B14F-4D97-AF65-F5344CB8AC3E}">
        <p14:creationId xmlns:p14="http://schemas.microsoft.com/office/powerpoint/2010/main" val="2664181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EA6E7-B19A-2021-71C1-FFCD874478F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C7FB2593-6C01-7021-D39C-A9C3C97566D1}"/>
              </a:ext>
            </a:extLst>
          </p:cNvPr>
          <p:cNvSpPr/>
          <p:nvPr/>
        </p:nvSpPr>
        <p:spPr>
          <a:xfrm>
            <a:off x="633878" y="1116638"/>
            <a:ext cx="3209072" cy="4624722"/>
          </a:xfrm>
          <a:prstGeom prst="rect">
            <a:avLst/>
          </a:prstGeom>
          <a:solidFill>
            <a:schemeClr val="bg1"/>
          </a:solidFill>
          <a:ln w="9525">
            <a:solidFill>
              <a:srgbClr val="081F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71DE909D-53CE-1E57-6FC7-1F4E88BD67AA}"/>
              </a:ext>
            </a:extLst>
          </p:cNvPr>
          <p:cNvSpPr txBox="1"/>
          <p:nvPr/>
        </p:nvSpPr>
        <p:spPr>
          <a:xfrm>
            <a:off x="1308641" y="4185504"/>
            <a:ext cx="1826141" cy="1077218"/>
          </a:xfrm>
          <a:prstGeom prst="rect">
            <a:avLst/>
          </a:prstGeom>
          <a:noFill/>
        </p:spPr>
        <p:txBody>
          <a:bodyPr wrap="none" rtlCol="0">
            <a:spAutoFit/>
          </a:bodyPr>
          <a:lstStyle/>
          <a:p>
            <a:r>
              <a:rPr lang="ja-JP" altLang="en-US" sz="3200" b="1">
                <a:solidFill>
                  <a:schemeClr val="tx1">
                    <a:lumMod val="65000"/>
                    <a:lumOff val="35000"/>
                  </a:schemeClr>
                </a:solidFill>
                <a:latin typeface="Meiryo" panose="020B0604030504040204" pitchFamily="34" charset="-128"/>
                <a:ea typeface="Meiryo" panose="020B0604030504040204" pitchFamily="34" charset="-128"/>
              </a:rPr>
              <a:t>株式会社</a:t>
            </a:r>
            <a:endParaRPr lang="en-US" altLang="ja-JP" sz="3200" b="1">
              <a:solidFill>
                <a:schemeClr val="tx1">
                  <a:lumMod val="65000"/>
                  <a:lumOff val="35000"/>
                </a:schemeClr>
              </a:solidFill>
              <a:latin typeface="Meiryo" panose="020B0604030504040204" pitchFamily="34" charset="-128"/>
              <a:ea typeface="Meiryo" panose="020B0604030504040204" pitchFamily="34" charset="-128"/>
            </a:endParaRPr>
          </a:p>
          <a:p>
            <a:r>
              <a:rPr lang="ja-JP" altLang="en-US" sz="3200" b="1">
                <a:solidFill>
                  <a:schemeClr val="tx1">
                    <a:lumMod val="65000"/>
                    <a:lumOff val="35000"/>
                  </a:schemeClr>
                </a:solidFill>
                <a:latin typeface="Meiryo" panose="020B0604030504040204" pitchFamily="34" charset="-128"/>
                <a:ea typeface="Meiryo" panose="020B0604030504040204" pitchFamily="34" charset="-128"/>
              </a:rPr>
              <a:t>サンリオ</a:t>
            </a:r>
          </a:p>
        </p:txBody>
      </p:sp>
      <p:sp>
        <p:nvSpPr>
          <p:cNvPr id="11" name="テキスト ボックス 10">
            <a:extLst>
              <a:ext uri="{FF2B5EF4-FFF2-40B4-BE49-F238E27FC236}">
                <a16:creationId xmlns:a16="http://schemas.microsoft.com/office/drawing/2014/main" id="{8C435886-F0CE-E37F-429A-BEB16F04EE8C}"/>
              </a:ext>
            </a:extLst>
          </p:cNvPr>
          <p:cNvSpPr txBox="1"/>
          <p:nvPr/>
        </p:nvSpPr>
        <p:spPr>
          <a:xfrm>
            <a:off x="1352162" y="5377758"/>
            <a:ext cx="1802096" cy="215444"/>
          </a:xfrm>
          <a:prstGeom prst="rect">
            <a:avLst/>
          </a:prstGeom>
          <a:noFill/>
        </p:spPr>
        <p:txBody>
          <a:bodyPr wrap="none" rtlCol="0">
            <a:spAutoFit/>
          </a:bodyPr>
          <a:lstStyle/>
          <a:p>
            <a:r>
              <a:rPr lang="ja-JP" altLang="en-US" sz="800">
                <a:solidFill>
                  <a:schemeClr val="tx1">
                    <a:lumMod val="65000"/>
                    <a:lumOff val="35000"/>
                  </a:schemeClr>
                </a:solidFill>
                <a:latin typeface="Meiryo" panose="020B0604030504040204" pitchFamily="34" charset="-128"/>
                <a:ea typeface="Meiryo" panose="020B0604030504040204" pitchFamily="34" charset="-128"/>
              </a:rPr>
              <a:t>引用：</a:t>
            </a:r>
            <a:r>
              <a:rPr lang="en" altLang="ja-JP" sz="800">
                <a:solidFill>
                  <a:schemeClr val="tx1">
                    <a:lumMod val="65000"/>
                    <a:lumOff val="35000"/>
                  </a:schemeClr>
                </a:solidFill>
                <a:latin typeface="Meiryo" panose="020B0604030504040204" pitchFamily="34" charset="-128"/>
                <a:ea typeface="Meiryo" panose="020B0604030504040204" pitchFamily="34" charset="-128"/>
              </a:rPr>
              <a:t>https://</a:t>
            </a:r>
            <a:r>
              <a:rPr lang="en" altLang="ja-JP" sz="800" err="1">
                <a:solidFill>
                  <a:schemeClr val="tx1">
                    <a:lumMod val="65000"/>
                    <a:lumOff val="35000"/>
                  </a:schemeClr>
                </a:solidFill>
                <a:latin typeface="Meiryo" panose="020B0604030504040204" pitchFamily="34" charset="-128"/>
                <a:ea typeface="Meiryo" panose="020B0604030504040204" pitchFamily="34" charset="-128"/>
              </a:rPr>
              <a:t>www.sanrio.co.jp</a:t>
            </a:r>
            <a:r>
              <a:rPr lang="en" altLang="ja-JP" sz="800">
                <a:solidFill>
                  <a:schemeClr val="tx1">
                    <a:lumMod val="65000"/>
                    <a:lumOff val="35000"/>
                  </a:schemeClr>
                </a:solidFill>
                <a:latin typeface="Meiryo" panose="020B0604030504040204" pitchFamily="34" charset="-128"/>
                <a:ea typeface="Meiryo" panose="020B0604030504040204" pitchFamily="34" charset="-128"/>
              </a:rPr>
              <a:t>/</a:t>
            </a:r>
            <a:endParaRPr lang="en-US" altLang="ja-JP" sz="800">
              <a:solidFill>
                <a:schemeClr val="tx1">
                  <a:lumMod val="65000"/>
                  <a:lumOff val="35000"/>
                </a:schemeClr>
              </a:solidFill>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FD6F4353-846C-C319-70C1-684F6F8A1041}"/>
              </a:ext>
            </a:extLst>
          </p:cNvPr>
          <p:cNvSpPr txBox="1"/>
          <p:nvPr/>
        </p:nvSpPr>
        <p:spPr>
          <a:xfrm>
            <a:off x="4826470" y="1910875"/>
            <a:ext cx="2823209" cy="1446550"/>
          </a:xfrm>
          <a:prstGeom prst="rect">
            <a:avLst/>
          </a:prstGeom>
          <a:noFill/>
        </p:spPr>
        <p:txBody>
          <a:bodyPr wrap="none" rtlCol="0">
            <a:spAutoFit/>
          </a:bodyPr>
          <a:lstStyle/>
          <a:p>
            <a:pPr algn="ctr"/>
            <a:r>
              <a:rPr lang="ja-JP" altLang="en-US" sz="4400" b="1">
                <a:solidFill>
                  <a:srgbClr val="E15E98"/>
                </a:solidFill>
                <a:latin typeface="Meiryo" panose="020B0604030504040204" pitchFamily="34" charset="-128"/>
                <a:ea typeface="Meiryo" panose="020B0604030504040204" pitchFamily="34" charset="-128"/>
              </a:rPr>
              <a:t>１年間で</a:t>
            </a:r>
            <a:endParaRPr lang="en-US" altLang="ja-JP" sz="4400" b="1">
              <a:solidFill>
                <a:srgbClr val="E15E98"/>
              </a:solidFill>
              <a:latin typeface="Meiryo" panose="020B0604030504040204" pitchFamily="34" charset="-128"/>
              <a:ea typeface="Meiryo" panose="020B0604030504040204" pitchFamily="34" charset="-128"/>
            </a:endParaRPr>
          </a:p>
          <a:p>
            <a:pPr algn="ctr"/>
            <a:r>
              <a:rPr lang="ja-JP" altLang="en-US" sz="4400" b="1">
                <a:solidFill>
                  <a:srgbClr val="E15E98"/>
                </a:solidFill>
                <a:latin typeface="Meiryo" panose="020B0604030504040204" pitchFamily="34" charset="-128"/>
                <a:ea typeface="Meiryo" panose="020B0604030504040204" pitchFamily="34" charset="-128"/>
              </a:rPr>
              <a:t>およそ</a:t>
            </a:r>
            <a:r>
              <a:rPr lang="en-US" altLang="ja-JP" sz="4400" b="1">
                <a:solidFill>
                  <a:srgbClr val="E15E98"/>
                </a:solidFill>
                <a:latin typeface="Meiryo" panose="020B0604030504040204" pitchFamily="34" charset="-128"/>
                <a:ea typeface="Meiryo" panose="020B0604030504040204" pitchFamily="34" charset="-128"/>
              </a:rPr>
              <a:t>2</a:t>
            </a:r>
            <a:r>
              <a:rPr lang="ja-JP" altLang="en-US" sz="4400" b="1">
                <a:solidFill>
                  <a:srgbClr val="E15E98"/>
                </a:solidFill>
                <a:latin typeface="Meiryo" panose="020B0604030504040204" pitchFamily="34" charset="-128"/>
                <a:ea typeface="Meiryo" panose="020B0604030504040204" pitchFamily="34" charset="-128"/>
              </a:rPr>
              <a:t>倍</a:t>
            </a:r>
            <a:endParaRPr lang="en-US" altLang="ja-JP" sz="4400" b="1">
              <a:solidFill>
                <a:srgbClr val="E15E98"/>
              </a:solidFill>
              <a:latin typeface="Meiryo" panose="020B0604030504040204" pitchFamily="34" charset="-128"/>
              <a:ea typeface="Meiryo" panose="020B0604030504040204" pitchFamily="34" charset="-128"/>
            </a:endParaRPr>
          </a:p>
        </p:txBody>
      </p:sp>
      <p:sp>
        <p:nvSpPr>
          <p:cNvPr id="16" name="右矢印 15">
            <a:extLst>
              <a:ext uri="{FF2B5EF4-FFF2-40B4-BE49-F238E27FC236}">
                <a16:creationId xmlns:a16="http://schemas.microsoft.com/office/drawing/2014/main" id="{32DE2DDD-3167-E3A8-3ECF-47E81DED5931}"/>
              </a:ext>
            </a:extLst>
          </p:cNvPr>
          <p:cNvSpPr/>
          <p:nvPr/>
        </p:nvSpPr>
        <p:spPr>
          <a:xfrm rot="20112271">
            <a:off x="4714424" y="3660726"/>
            <a:ext cx="6860759" cy="499304"/>
          </a:xfrm>
          <a:prstGeom prst="rightArrow">
            <a:avLst>
              <a:gd name="adj1" fmla="val 47616"/>
              <a:gd name="adj2" fmla="val 50000"/>
            </a:avLst>
          </a:prstGeom>
          <a:solidFill>
            <a:srgbClr val="E15E98"/>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pic>
        <p:nvPicPr>
          <p:cNvPr id="2" name="図 1">
            <a:extLst>
              <a:ext uri="{FF2B5EF4-FFF2-40B4-BE49-F238E27FC236}">
                <a16:creationId xmlns:a16="http://schemas.microsoft.com/office/drawing/2014/main" id="{F85F2F5E-87F5-C033-CF6C-B947D60B28E5}"/>
              </a:ext>
            </a:extLst>
          </p:cNvPr>
          <p:cNvPicPr>
            <a:picLocks noChangeAspect="1"/>
          </p:cNvPicPr>
          <p:nvPr/>
        </p:nvPicPr>
        <p:blipFill>
          <a:blip r:embed="rId3"/>
          <a:stretch>
            <a:fillRect/>
          </a:stretch>
        </p:blipFill>
        <p:spPr>
          <a:xfrm>
            <a:off x="4048125" y="1114425"/>
            <a:ext cx="7747905" cy="4586048"/>
          </a:xfrm>
          <a:prstGeom prst="rect">
            <a:avLst/>
          </a:prstGeom>
        </p:spPr>
      </p:pic>
      <p:pic>
        <p:nvPicPr>
          <p:cNvPr id="5" name="図 4">
            <a:extLst>
              <a:ext uri="{FF2B5EF4-FFF2-40B4-BE49-F238E27FC236}">
                <a16:creationId xmlns:a16="http://schemas.microsoft.com/office/drawing/2014/main" id="{0ECFB7CE-A0D8-7504-DF72-3A74A1462162}"/>
              </a:ext>
            </a:extLst>
          </p:cNvPr>
          <p:cNvPicPr>
            <a:picLocks noChangeAspect="1"/>
          </p:cNvPicPr>
          <p:nvPr/>
        </p:nvPicPr>
        <p:blipFill>
          <a:blip r:embed="rId4"/>
          <a:stretch>
            <a:fillRect/>
          </a:stretch>
        </p:blipFill>
        <p:spPr>
          <a:xfrm>
            <a:off x="1085850" y="1714500"/>
            <a:ext cx="2243958" cy="2324100"/>
          </a:xfrm>
          <a:prstGeom prst="rect">
            <a:avLst/>
          </a:prstGeom>
        </p:spPr>
      </p:pic>
      <p:sp>
        <p:nvSpPr>
          <p:cNvPr id="6" name="テキスト ボックス 5">
            <a:extLst>
              <a:ext uri="{FF2B5EF4-FFF2-40B4-BE49-F238E27FC236}">
                <a16:creationId xmlns:a16="http://schemas.microsoft.com/office/drawing/2014/main" id="{2B1986D8-5580-ECEA-EFFB-BBF27EBD79E9}"/>
              </a:ext>
            </a:extLst>
          </p:cNvPr>
          <p:cNvSpPr txBox="1"/>
          <p:nvPr/>
        </p:nvSpPr>
        <p:spPr>
          <a:xfrm>
            <a:off x="4860454" y="1910875"/>
            <a:ext cx="2755241" cy="1169551"/>
          </a:xfrm>
          <a:prstGeom prst="rect">
            <a:avLst/>
          </a:prstGeom>
          <a:noFill/>
        </p:spPr>
        <p:txBody>
          <a:bodyPr wrap="none" lIns="60960" tIns="30480" rIns="60960" bIns="30480" rtlCol="0" anchor="t">
            <a:spAutoFit/>
          </a:bodyPr>
          <a:lstStyle/>
          <a:p>
            <a:pPr algn="ctr"/>
            <a:r>
              <a:rPr lang="ja-JP" altLang="en-US" sz="3600" b="1">
                <a:solidFill>
                  <a:srgbClr val="FF0000"/>
                </a:solidFill>
                <a:latin typeface="Meiryo"/>
                <a:ea typeface="Meiryo"/>
              </a:rPr>
              <a:t>１年間で</a:t>
            </a:r>
            <a:endParaRPr lang="en-US" altLang="ja-JP" sz="3600" b="1">
              <a:solidFill>
                <a:srgbClr val="FF0000"/>
              </a:solidFill>
              <a:latin typeface="Meiryo"/>
              <a:ea typeface="Meiryo"/>
            </a:endParaRPr>
          </a:p>
          <a:p>
            <a:pPr algn="ctr"/>
            <a:r>
              <a:rPr lang="ja-JP" altLang="en-US" sz="3600" b="1">
                <a:solidFill>
                  <a:srgbClr val="FF0000"/>
                </a:solidFill>
                <a:latin typeface="Meiryo"/>
                <a:ea typeface="Meiryo"/>
              </a:rPr>
              <a:t>およそ</a:t>
            </a:r>
            <a:r>
              <a:rPr lang="en-US" altLang="ja-JP" sz="3600" b="1">
                <a:solidFill>
                  <a:srgbClr val="FF0000"/>
                </a:solidFill>
                <a:latin typeface="Meiryo"/>
                <a:ea typeface="Meiryo"/>
              </a:rPr>
              <a:t>2.1</a:t>
            </a:r>
            <a:r>
              <a:rPr lang="ja-JP" altLang="en-US" sz="3600" b="1">
                <a:solidFill>
                  <a:srgbClr val="FF0000"/>
                </a:solidFill>
                <a:latin typeface="Meiryo"/>
                <a:ea typeface="Meiryo"/>
              </a:rPr>
              <a:t>倍</a:t>
            </a:r>
            <a:endParaRPr lang="en-US" altLang="ja-JP" sz="3600" b="1">
              <a:solidFill>
                <a:srgbClr val="FF0000"/>
              </a:solidFill>
              <a:latin typeface="Meiryo"/>
              <a:ea typeface="Meiryo"/>
            </a:endParaRPr>
          </a:p>
        </p:txBody>
      </p:sp>
      <p:sp>
        <p:nvSpPr>
          <p:cNvPr id="7" name="右矢印 6">
            <a:extLst>
              <a:ext uri="{FF2B5EF4-FFF2-40B4-BE49-F238E27FC236}">
                <a16:creationId xmlns:a16="http://schemas.microsoft.com/office/drawing/2014/main" id="{9E42EE0A-72A4-5BCC-A8B3-89937B13ECFF}"/>
              </a:ext>
            </a:extLst>
          </p:cNvPr>
          <p:cNvSpPr/>
          <p:nvPr/>
        </p:nvSpPr>
        <p:spPr>
          <a:xfrm rot="20186632">
            <a:off x="6109031" y="3637538"/>
            <a:ext cx="5189767" cy="619927"/>
          </a:xfrm>
          <a:prstGeom prst="rightArrow">
            <a:avLst>
              <a:gd name="adj1" fmla="val 46860"/>
              <a:gd name="adj2" fmla="val 50000"/>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8" name="円形吹き出し 7">
            <a:extLst>
              <a:ext uri="{FF2B5EF4-FFF2-40B4-BE49-F238E27FC236}">
                <a16:creationId xmlns:a16="http://schemas.microsoft.com/office/drawing/2014/main" id="{4F5533B0-A6B1-3478-5127-27218EE56F0F}"/>
              </a:ext>
            </a:extLst>
          </p:cNvPr>
          <p:cNvSpPr/>
          <p:nvPr/>
        </p:nvSpPr>
        <p:spPr>
          <a:xfrm>
            <a:off x="4405145" y="3464679"/>
            <a:ext cx="1682022" cy="891400"/>
          </a:xfrm>
          <a:prstGeom prst="wedgeEllipseCallout">
            <a:avLst>
              <a:gd name="adj1" fmla="val -38157"/>
              <a:gd name="adj2" fmla="val 139141"/>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2024</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3,125</a:t>
            </a:r>
            <a:r>
              <a:rPr lang="ja-JP" altLang="en-US" sz="1400">
                <a:solidFill>
                  <a:schemeClr val="bg1"/>
                </a:solidFill>
                <a:latin typeface="Meiryo UI" panose="020B0604030504040204" pitchFamily="34" charset="-128"/>
                <a:ea typeface="Meiryo UI" panose="020B0604030504040204" pitchFamily="34" charset="-128"/>
              </a:rPr>
              <a:t>円</a:t>
            </a:r>
          </a:p>
        </p:txBody>
      </p:sp>
      <p:sp>
        <p:nvSpPr>
          <p:cNvPr id="9" name="円形吹き出し 8">
            <a:extLst>
              <a:ext uri="{FF2B5EF4-FFF2-40B4-BE49-F238E27FC236}">
                <a16:creationId xmlns:a16="http://schemas.microsoft.com/office/drawing/2014/main" id="{B5786BD6-CE26-B503-9D80-202F14EF75C2}"/>
              </a:ext>
            </a:extLst>
          </p:cNvPr>
          <p:cNvSpPr/>
          <p:nvPr/>
        </p:nvSpPr>
        <p:spPr>
          <a:xfrm>
            <a:off x="9602914" y="1470717"/>
            <a:ext cx="1682022" cy="891400"/>
          </a:xfrm>
          <a:prstGeom prst="wedgeEllipseCallout">
            <a:avLst>
              <a:gd name="adj1" fmla="val 63651"/>
              <a:gd name="adj2" fmla="val 2812"/>
            </a:avLst>
          </a:prstGeom>
          <a:solidFill>
            <a:srgbClr val="3AC6D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a:solidFill>
                  <a:schemeClr val="bg1"/>
                </a:solidFill>
                <a:latin typeface="Meiryo UI" panose="020B0604030504040204" pitchFamily="34" charset="-128"/>
                <a:ea typeface="Meiryo UI" panose="020B0604030504040204" pitchFamily="34" charset="-128"/>
              </a:rPr>
              <a:t>2025</a:t>
            </a:r>
            <a:r>
              <a:rPr lang="ja-JP" altLang="en-US" sz="1400">
                <a:solidFill>
                  <a:schemeClr val="bg1"/>
                </a:solidFill>
                <a:latin typeface="Meiryo UI" panose="020B0604030504040204" pitchFamily="34" charset="-128"/>
                <a:ea typeface="Meiryo UI" panose="020B0604030504040204" pitchFamily="34" charset="-128"/>
              </a:rPr>
              <a:t>年</a:t>
            </a:r>
            <a:r>
              <a:rPr lang="en-US" altLang="ja-JP" sz="1400">
                <a:solidFill>
                  <a:schemeClr val="bg1"/>
                </a:solidFill>
                <a:latin typeface="Meiryo UI" panose="020B0604030504040204" pitchFamily="34" charset="-128"/>
                <a:ea typeface="Meiryo UI" panose="020B0604030504040204" pitchFamily="34" charset="-128"/>
              </a:rPr>
              <a:t>7</a:t>
            </a:r>
            <a:r>
              <a:rPr lang="ja-JP" altLang="en-US" sz="1400">
                <a:solidFill>
                  <a:schemeClr val="bg1"/>
                </a:solidFill>
                <a:latin typeface="Meiryo UI" panose="020B0604030504040204" pitchFamily="34" charset="-128"/>
                <a:ea typeface="Meiryo UI" panose="020B0604030504040204" pitchFamily="34" charset="-128"/>
              </a:rPr>
              <a:t>月</a:t>
            </a:r>
            <a:endParaRPr lang="en-US" altLang="ja-JP" sz="1400">
              <a:solidFill>
                <a:schemeClr val="bg1"/>
              </a:solidFill>
              <a:latin typeface="Meiryo UI" panose="020B0604030504040204" pitchFamily="34" charset="-128"/>
              <a:ea typeface="Meiryo UI" panose="020B0604030504040204" pitchFamily="34" charset="-128"/>
            </a:endParaRPr>
          </a:p>
          <a:p>
            <a:pPr algn="ctr"/>
            <a:r>
              <a:rPr lang="en-US" altLang="ja-JP" sz="1400">
                <a:solidFill>
                  <a:schemeClr val="bg1"/>
                </a:solidFill>
                <a:latin typeface="Meiryo UI" panose="020B0604030504040204" pitchFamily="34" charset="-128"/>
                <a:ea typeface="Meiryo UI" panose="020B0604030504040204" pitchFamily="34" charset="-128"/>
              </a:rPr>
              <a:t>6,561</a:t>
            </a:r>
            <a:r>
              <a:rPr lang="ja-JP" altLang="en-US" sz="1400">
                <a:solidFill>
                  <a:schemeClr val="bg1"/>
                </a:solidFill>
                <a:latin typeface="Meiryo UI" panose="020B0604030504040204" pitchFamily="34" charset="-128"/>
                <a:ea typeface="Meiryo UI" panose="020B0604030504040204" pitchFamily="34" charset="-128"/>
              </a:rPr>
              <a:t>円</a:t>
            </a:r>
          </a:p>
        </p:txBody>
      </p:sp>
    </p:spTree>
    <p:extLst>
      <p:ext uri="{BB962C8B-B14F-4D97-AF65-F5344CB8AC3E}">
        <p14:creationId xmlns:p14="http://schemas.microsoft.com/office/powerpoint/2010/main" val="379529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角形 3">
            <a:extLst>
              <a:ext uri="{FF2B5EF4-FFF2-40B4-BE49-F238E27FC236}">
                <a16:creationId xmlns:a16="http://schemas.microsoft.com/office/drawing/2014/main" id="{2485F488-1B98-4349-F4A9-8D68430B16AC}"/>
              </a:ext>
            </a:extLst>
          </p:cNvPr>
          <p:cNvSpPr/>
          <p:nvPr/>
        </p:nvSpPr>
        <p:spPr>
          <a:xfrm>
            <a:off x="4613509" y="2792991"/>
            <a:ext cx="3077029" cy="2652611"/>
          </a:xfrm>
          <a:prstGeom prst="triangle">
            <a:avLst/>
          </a:prstGeom>
          <a:ln w="635000">
            <a:solidFill>
              <a:srgbClr val="081F5C"/>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ja-JP" altLang="en-US"/>
              <a:t>投資を始める上での</a:t>
            </a:r>
            <a:r>
              <a:rPr lang="en-US" altLang="ja-JP" dirty="0">
                <a:latin typeface="Meiryo UI" panose="020B0604030504040204" pitchFamily="34" charset="-128"/>
                <a:ea typeface="Meiryo UI" panose="020B0604030504040204" pitchFamily="34" charset="-128"/>
              </a:rPr>
              <a:t>3</a:t>
            </a:r>
            <a:r>
              <a:rPr lang="ja-JP" altLang="en-US"/>
              <a:t>つのポイント</a:t>
            </a:r>
          </a:p>
        </p:txBody>
      </p:sp>
      <p:sp>
        <p:nvSpPr>
          <p:cNvPr id="5" name="スライド番号プレースホルダー 4">
            <a:extLst>
              <a:ext uri="{FF2B5EF4-FFF2-40B4-BE49-F238E27FC236}">
                <a16:creationId xmlns:a16="http://schemas.microsoft.com/office/drawing/2014/main" id="{7295CCA4-7458-42E0-478E-CD8ACE31E34E}"/>
              </a:ext>
            </a:extLst>
          </p:cNvPr>
          <p:cNvSpPr>
            <a:spLocks noGrp="1"/>
          </p:cNvSpPr>
          <p:nvPr>
            <p:ph type="sldNum" sz="quarter" idx="2"/>
          </p:nvPr>
        </p:nvSpPr>
        <p:spPr>
          <a:prstGeom prst="rect">
            <a:avLst/>
          </a:prstGeom>
        </p:spPr>
        <p:txBody>
          <a:bodyPr/>
          <a:lstStyle/>
          <a:p>
            <a:fld id="{86CB4B4D-7CA3-9044-876B-883B54F8677D}" type="slidenum">
              <a:rPr lang="en-US" altLang="ja-JP" smtClean="0"/>
              <a:pPr/>
              <a:t>15</a:t>
            </a:fld>
            <a:endParaRPr lang="ja-JP" altLang="en-US"/>
          </a:p>
        </p:txBody>
      </p:sp>
      <p:sp>
        <p:nvSpPr>
          <p:cNvPr id="9" name="楕円 8">
            <a:extLst>
              <a:ext uri="{FF2B5EF4-FFF2-40B4-BE49-F238E27FC236}">
                <a16:creationId xmlns:a16="http://schemas.microsoft.com/office/drawing/2014/main" id="{9986B6C5-5EB5-24C2-1723-C05CCA00DDCC}"/>
              </a:ext>
            </a:extLst>
          </p:cNvPr>
          <p:cNvSpPr/>
          <p:nvPr/>
        </p:nvSpPr>
        <p:spPr>
          <a:xfrm>
            <a:off x="3274666" y="4835242"/>
            <a:ext cx="1338843" cy="1338843"/>
          </a:xfrm>
          <a:prstGeom prst="ellipse">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solidFill>
                <a:schemeClr val="bg1"/>
              </a:solidFill>
              <a:latin typeface="Meiryo UI" panose="020B0604030504040204" pitchFamily="50" charset="-128"/>
              <a:ea typeface="Meiryo UI" panose="020B0604030504040204" pitchFamily="50" charset="-128"/>
            </a:endParaRPr>
          </a:p>
        </p:txBody>
      </p:sp>
      <p:sp>
        <p:nvSpPr>
          <p:cNvPr id="10" name="楕円 9">
            <a:extLst>
              <a:ext uri="{FF2B5EF4-FFF2-40B4-BE49-F238E27FC236}">
                <a16:creationId xmlns:a16="http://schemas.microsoft.com/office/drawing/2014/main" id="{A53F7AED-C59B-38E5-5A4D-87D02C7290A3}"/>
              </a:ext>
            </a:extLst>
          </p:cNvPr>
          <p:cNvSpPr/>
          <p:nvPr/>
        </p:nvSpPr>
        <p:spPr>
          <a:xfrm>
            <a:off x="7578493" y="4930131"/>
            <a:ext cx="1338843" cy="1338843"/>
          </a:xfrm>
          <a:prstGeom prst="ellipse">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solidFill>
                <a:schemeClr val="bg1"/>
              </a:solidFill>
              <a:latin typeface="Meiryo UI" panose="020B0604030504040204" pitchFamily="50" charset="-128"/>
              <a:ea typeface="Meiryo UI" panose="020B0604030504040204" pitchFamily="50" charset="-128"/>
            </a:endParaRPr>
          </a:p>
        </p:txBody>
      </p:sp>
      <p:sp>
        <p:nvSpPr>
          <p:cNvPr id="11" name="楕円 10">
            <a:extLst>
              <a:ext uri="{FF2B5EF4-FFF2-40B4-BE49-F238E27FC236}">
                <a16:creationId xmlns:a16="http://schemas.microsoft.com/office/drawing/2014/main" id="{623EAAF5-C16A-AF29-4642-1C96D07B54AF}"/>
              </a:ext>
            </a:extLst>
          </p:cNvPr>
          <p:cNvSpPr/>
          <p:nvPr/>
        </p:nvSpPr>
        <p:spPr>
          <a:xfrm>
            <a:off x="5476110" y="1798976"/>
            <a:ext cx="1338843" cy="1338843"/>
          </a:xfrm>
          <a:prstGeom prst="ellipse">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solidFill>
                <a:schemeClr val="bg1"/>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752309EB-FD7B-ABDF-D2CD-ED63D0F10F3A}"/>
              </a:ext>
            </a:extLst>
          </p:cNvPr>
          <p:cNvSpPr/>
          <p:nvPr/>
        </p:nvSpPr>
        <p:spPr>
          <a:xfrm>
            <a:off x="1349770" y="918705"/>
            <a:ext cx="9492460" cy="880271"/>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lIns="91440" tIns="45720" rIns="91440" bIns="45720" rtlCol="0" anchor="ctr"/>
          <a:lstStyle/>
          <a:p>
            <a:pPr algn="ctr"/>
            <a:r>
              <a:rPr lang="en-US" altLang="ja-JP" sz="3600" b="1" dirty="0">
                <a:solidFill>
                  <a:srgbClr val="081F5C"/>
                </a:solidFill>
                <a:latin typeface="BIZ UDGothic" panose="020B0400000000000000" pitchFamily="49" charset="-128"/>
                <a:ea typeface="BIZ UDGothic" panose="020B0400000000000000" pitchFamily="49" charset="-128"/>
              </a:rPr>
              <a:t>❶</a:t>
            </a:r>
            <a:r>
              <a:rPr lang="ja-JP" altLang="en-US" sz="3600" b="1">
                <a:solidFill>
                  <a:srgbClr val="081F5C"/>
                </a:solidFill>
                <a:latin typeface="BIZ UDGothic" panose="020B0400000000000000" pitchFamily="49" charset="-128"/>
                <a:ea typeface="BIZ UDGothic" panose="020B0400000000000000" pitchFamily="49" charset="-128"/>
              </a:rPr>
              <a:t>ゴールを決める</a:t>
            </a:r>
            <a:endParaRPr kumimoji="1" lang="ja-JP" altLang="en-US" sz="3600" b="1">
              <a:solidFill>
                <a:srgbClr val="081F5C"/>
              </a:solidFill>
              <a:latin typeface="BIZ UDGothic" panose="020B0400000000000000" pitchFamily="49" charset="-128"/>
              <a:ea typeface="BIZ UDGothic" panose="020B0400000000000000" pitchFamily="49" charset="-128"/>
            </a:endParaRPr>
          </a:p>
        </p:txBody>
      </p:sp>
      <p:sp>
        <p:nvSpPr>
          <p:cNvPr id="24" name="正方形/長方形 23">
            <a:extLst>
              <a:ext uri="{FF2B5EF4-FFF2-40B4-BE49-F238E27FC236}">
                <a16:creationId xmlns:a16="http://schemas.microsoft.com/office/drawing/2014/main" id="{96E2A3AC-C499-6B0B-8E9D-D43EFA5B5E14}"/>
              </a:ext>
            </a:extLst>
          </p:cNvPr>
          <p:cNvSpPr/>
          <p:nvPr/>
        </p:nvSpPr>
        <p:spPr>
          <a:xfrm>
            <a:off x="566253" y="3542858"/>
            <a:ext cx="4478354" cy="133884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lIns="91440" tIns="45720" rIns="91440" bIns="45720" rtlCol="0" anchor="ctr"/>
          <a:lstStyle/>
          <a:p>
            <a:r>
              <a:rPr lang="en-US" altLang="ja-JP" sz="3600" b="1" dirty="0">
                <a:solidFill>
                  <a:srgbClr val="081F5C"/>
                </a:solidFill>
                <a:latin typeface="BIZ UDGothic" panose="020B0400000000000000" pitchFamily="49" charset="-128"/>
                <a:ea typeface="BIZ UDGothic" panose="020B0400000000000000" pitchFamily="49" charset="-128"/>
              </a:rPr>
              <a:t>❷</a:t>
            </a:r>
            <a:r>
              <a:rPr lang="en-US" altLang="ja-JP" sz="3600" b="1" dirty="0" err="1">
                <a:solidFill>
                  <a:srgbClr val="081F5C"/>
                </a:solidFill>
                <a:latin typeface="BIZ UDGothic" panose="020B0400000000000000" pitchFamily="49" charset="-128"/>
                <a:ea typeface="BIZ UDGothic" panose="020B0400000000000000" pitchFamily="49" charset="-128"/>
              </a:rPr>
              <a:t>点ではなく線で</a:t>
            </a:r>
            <a:r>
              <a:rPr lang="en-US" altLang="ja-JP" sz="3600" b="1" dirty="0">
                <a:solidFill>
                  <a:srgbClr val="081F5C"/>
                </a:solidFill>
                <a:latin typeface="BIZ UDGothic" panose="020B0400000000000000" pitchFamily="49" charset="-128"/>
                <a:ea typeface="BIZ UDGothic" panose="020B0400000000000000" pitchFamily="49" charset="-128"/>
              </a:rPr>
              <a:t>！</a:t>
            </a:r>
            <a:endParaRPr lang="ja-JP" altLang="en-US" sz="3600" b="1">
              <a:solidFill>
                <a:srgbClr val="081F5C"/>
              </a:solidFill>
              <a:latin typeface="BIZ UDGothic" panose="020B0400000000000000" pitchFamily="49" charset="-128"/>
              <a:ea typeface="BIZ UDGothic" panose="020B0400000000000000" pitchFamily="49" charset="-128"/>
            </a:endParaRPr>
          </a:p>
          <a:p>
            <a:r>
              <a:rPr lang="ja-JP" altLang="en-US" sz="3600" b="1">
                <a:solidFill>
                  <a:srgbClr val="081F5C"/>
                </a:solidFill>
                <a:latin typeface="BIZ UDGothic" panose="020B0400000000000000" pitchFamily="49" charset="-128"/>
                <a:ea typeface="BIZ UDGothic" panose="020B0400000000000000" pitchFamily="49" charset="-128"/>
              </a:rPr>
              <a:t>　体系的に学ぶ</a:t>
            </a:r>
            <a:endParaRPr lang="en-US" altLang="ja-JP" sz="3600" b="1" dirty="0">
              <a:solidFill>
                <a:srgbClr val="081F5C"/>
              </a:solidFill>
              <a:latin typeface="BIZ UDGothic" panose="020B0400000000000000" pitchFamily="49" charset="-128"/>
              <a:ea typeface="BIZ UDGothic" panose="020B0400000000000000" pitchFamily="49" charset="-128"/>
            </a:endParaRPr>
          </a:p>
        </p:txBody>
      </p:sp>
      <p:sp>
        <p:nvSpPr>
          <p:cNvPr id="25" name="正方形/長方形 24">
            <a:extLst>
              <a:ext uri="{FF2B5EF4-FFF2-40B4-BE49-F238E27FC236}">
                <a16:creationId xmlns:a16="http://schemas.microsoft.com/office/drawing/2014/main" id="{78F13370-F858-1054-81FF-C8E16C8A5E7B}"/>
              </a:ext>
            </a:extLst>
          </p:cNvPr>
          <p:cNvSpPr/>
          <p:nvPr/>
        </p:nvSpPr>
        <p:spPr>
          <a:xfrm>
            <a:off x="8110213" y="3531701"/>
            <a:ext cx="3447909" cy="133884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r>
              <a:rPr kumimoji="1" lang="en-US" altLang="ja-JP" sz="3600" b="1" dirty="0">
                <a:solidFill>
                  <a:srgbClr val="081F5C"/>
                </a:solidFill>
                <a:latin typeface="BIZ UDGothic" panose="020B0400000000000000" pitchFamily="49" charset="-128"/>
                <a:ea typeface="BIZ UDGothic" panose="020B0400000000000000" pitchFamily="49" charset="-128"/>
              </a:rPr>
              <a:t>❸</a:t>
            </a:r>
            <a:r>
              <a:rPr kumimoji="1" lang="ja-JP" altLang="en-US" sz="3600" b="1">
                <a:solidFill>
                  <a:srgbClr val="081F5C"/>
                </a:solidFill>
                <a:latin typeface="BIZ UDGothic" panose="020B0400000000000000" pitchFamily="49" charset="-128"/>
                <a:ea typeface="BIZ UDGothic" panose="020B0400000000000000" pitchFamily="49" charset="-128"/>
              </a:rPr>
              <a:t>少額から</a:t>
            </a:r>
            <a:endParaRPr kumimoji="1" lang="en-US" altLang="ja-JP" sz="3600" b="1" dirty="0">
              <a:solidFill>
                <a:srgbClr val="081F5C"/>
              </a:solidFill>
              <a:latin typeface="BIZ UDGothic" panose="020B0400000000000000" pitchFamily="49" charset="-128"/>
              <a:ea typeface="BIZ UDGothic" panose="020B0400000000000000" pitchFamily="49" charset="-128"/>
            </a:endParaRPr>
          </a:p>
          <a:p>
            <a:r>
              <a:rPr kumimoji="1" lang="ja-JP" altLang="en-US" sz="3600" b="1">
                <a:solidFill>
                  <a:srgbClr val="081F5C"/>
                </a:solidFill>
                <a:latin typeface="BIZ UDGothic" panose="020B0400000000000000" pitchFamily="49" charset="-128"/>
                <a:ea typeface="BIZ UDGothic" panose="020B0400000000000000" pitchFamily="49" charset="-128"/>
              </a:rPr>
              <a:t>　投資を始める</a:t>
            </a:r>
          </a:p>
        </p:txBody>
      </p:sp>
      <p:pic>
        <p:nvPicPr>
          <p:cNvPr id="28" name="グラフィックス 27">
            <a:extLst>
              <a:ext uri="{FF2B5EF4-FFF2-40B4-BE49-F238E27FC236}">
                <a16:creationId xmlns:a16="http://schemas.microsoft.com/office/drawing/2014/main" id="{FB024BA7-DDAE-CFEF-E145-242A29764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2875" y="2064508"/>
            <a:ext cx="1612078" cy="743508"/>
          </a:xfrm>
          <a:prstGeom prst="rect">
            <a:avLst/>
          </a:prstGeom>
        </p:spPr>
      </p:pic>
      <p:pic>
        <p:nvPicPr>
          <p:cNvPr id="30" name="グラフィックス 29">
            <a:extLst>
              <a:ext uri="{FF2B5EF4-FFF2-40B4-BE49-F238E27FC236}">
                <a16:creationId xmlns:a16="http://schemas.microsoft.com/office/drawing/2014/main" id="{630AD2E0-A2AE-42D0-73F7-12A8DB9498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4453" y="5003167"/>
            <a:ext cx="1173590" cy="936128"/>
          </a:xfrm>
          <a:prstGeom prst="rect">
            <a:avLst/>
          </a:prstGeom>
        </p:spPr>
      </p:pic>
      <p:pic>
        <p:nvPicPr>
          <p:cNvPr id="32" name="グラフィックス 31">
            <a:extLst>
              <a:ext uri="{FF2B5EF4-FFF2-40B4-BE49-F238E27FC236}">
                <a16:creationId xmlns:a16="http://schemas.microsoft.com/office/drawing/2014/main" id="{DC696EE1-010A-F8AC-DB8B-9D1CC8CAA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3824" y="5146532"/>
            <a:ext cx="1478978" cy="906040"/>
          </a:xfrm>
          <a:prstGeom prst="rect">
            <a:avLst/>
          </a:prstGeom>
        </p:spPr>
      </p:pic>
    </p:spTree>
    <p:extLst>
      <p:ext uri="{BB962C8B-B14F-4D97-AF65-F5344CB8AC3E}">
        <p14:creationId xmlns:p14="http://schemas.microsoft.com/office/powerpoint/2010/main" val="29305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9">
            <a:extLst>
              <a:ext uri="{FF2B5EF4-FFF2-40B4-BE49-F238E27FC236}">
                <a16:creationId xmlns:a16="http://schemas.microsoft.com/office/drawing/2014/main" id="{83356C03-F61B-23E1-B129-E31992EA4E9D}"/>
              </a:ext>
            </a:extLst>
          </p:cNvPr>
          <p:cNvSpPr>
            <a:spLocks noGrp="1"/>
          </p:cNvSpPr>
          <p:nvPr>
            <p:ph type="ctrTitle"/>
          </p:nvPr>
        </p:nvSpPr>
        <p:spPr>
          <a:prstGeom prst="rect">
            <a:avLst/>
          </a:prstGeom>
        </p:spPr>
        <p:txBody>
          <a:bodyPr/>
          <a:lstStyle/>
          <a:p>
            <a:r>
              <a:rPr lang="ja-JP" altLang="en-US"/>
              <a:t>学習の方法</a:t>
            </a:r>
          </a:p>
        </p:txBody>
      </p:sp>
      <p:sp>
        <p:nvSpPr>
          <p:cNvPr id="5" name="スライド番号プレースホルダー 4">
            <a:extLst>
              <a:ext uri="{FF2B5EF4-FFF2-40B4-BE49-F238E27FC236}">
                <a16:creationId xmlns:a16="http://schemas.microsoft.com/office/drawing/2014/main" id="{7295CCA4-7458-42E0-478E-CD8ACE31E34E}"/>
              </a:ext>
            </a:extLst>
          </p:cNvPr>
          <p:cNvSpPr>
            <a:spLocks noGrp="1"/>
          </p:cNvSpPr>
          <p:nvPr>
            <p:ph type="sldNum" sz="quarter" idx="2"/>
          </p:nvPr>
        </p:nvSpPr>
        <p:spPr>
          <a:prstGeom prst="rect">
            <a:avLst/>
          </a:prstGeom>
        </p:spPr>
        <p:txBody>
          <a:bodyPr/>
          <a:lstStyle/>
          <a:p>
            <a:fld id="{86CB4B4D-7CA3-9044-876B-883B54F8677D}" type="slidenum">
              <a:rPr lang="en-US" altLang="ja-JP" smtClean="0"/>
              <a:pPr/>
              <a:t>16</a:t>
            </a:fld>
            <a:endParaRPr lang="ja-JP" altLang="en-US"/>
          </a:p>
        </p:txBody>
      </p:sp>
      <p:sp>
        <p:nvSpPr>
          <p:cNvPr id="27" name="四角形: 角を丸くする 26">
            <a:extLst>
              <a:ext uri="{FF2B5EF4-FFF2-40B4-BE49-F238E27FC236}">
                <a16:creationId xmlns:a16="http://schemas.microsoft.com/office/drawing/2014/main" id="{21F552C9-95BA-5E79-0179-935E27CF1A2C}"/>
              </a:ext>
            </a:extLst>
          </p:cNvPr>
          <p:cNvSpPr/>
          <p:nvPr/>
        </p:nvSpPr>
        <p:spPr>
          <a:xfrm>
            <a:off x="496688" y="1776954"/>
            <a:ext cx="4923228" cy="4533900"/>
          </a:xfrm>
          <a:prstGeom prst="roundRect">
            <a:avLst>
              <a:gd name="adj" fmla="val 35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29ED3B90-E4F6-B4D7-804D-BD1890048502}"/>
              </a:ext>
            </a:extLst>
          </p:cNvPr>
          <p:cNvSpPr/>
          <p:nvPr/>
        </p:nvSpPr>
        <p:spPr>
          <a:xfrm>
            <a:off x="858876" y="2072280"/>
            <a:ext cx="4454818" cy="906294"/>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800" b="1">
                <a:solidFill>
                  <a:srgbClr val="081F5C"/>
                </a:solidFill>
                <a:latin typeface="BIZ UDGothic" panose="020B0400000000000000" pitchFamily="49" charset="-128"/>
                <a:ea typeface="BIZ UDGothic" panose="020B0400000000000000" pitchFamily="49" charset="-128"/>
              </a:rPr>
              <a:t>基礎から</a:t>
            </a:r>
            <a:br>
              <a:rPr lang="en-US" altLang="ja-JP" sz="2800" b="1" dirty="0">
                <a:solidFill>
                  <a:srgbClr val="081F5C"/>
                </a:solidFill>
                <a:latin typeface="BIZ UDGothic" panose="020B0400000000000000" pitchFamily="49" charset="-128"/>
                <a:ea typeface="BIZ UDGothic" panose="020B0400000000000000" pitchFamily="49" charset="-128"/>
              </a:rPr>
            </a:br>
            <a:r>
              <a:rPr lang="ja-JP" altLang="en-US" sz="2800" b="1">
                <a:solidFill>
                  <a:srgbClr val="081F5C"/>
                </a:solidFill>
                <a:latin typeface="BIZ UDGothic" panose="020B0400000000000000" pitchFamily="49" charset="-128"/>
                <a:ea typeface="BIZ UDGothic" panose="020B0400000000000000" pitchFamily="49" charset="-128"/>
              </a:rPr>
              <a:t>体系的に学んだ場合</a:t>
            </a:r>
          </a:p>
        </p:txBody>
      </p:sp>
      <p:sp>
        <p:nvSpPr>
          <p:cNvPr id="31" name="四角形: 角を丸くする 30">
            <a:extLst>
              <a:ext uri="{FF2B5EF4-FFF2-40B4-BE49-F238E27FC236}">
                <a16:creationId xmlns:a16="http://schemas.microsoft.com/office/drawing/2014/main" id="{558CFE91-C650-845B-031E-F8BD832FBC85}"/>
              </a:ext>
            </a:extLst>
          </p:cNvPr>
          <p:cNvSpPr/>
          <p:nvPr/>
        </p:nvSpPr>
        <p:spPr>
          <a:xfrm>
            <a:off x="6576780" y="1774825"/>
            <a:ext cx="5057871" cy="4533900"/>
          </a:xfrm>
          <a:prstGeom prst="roundRect">
            <a:avLst>
              <a:gd name="adj" fmla="val 35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D4CE546C-5884-A326-F811-4AB822F140BD}"/>
              </a:ext>
            </a:extLst>
          </p:cNvPr>
          <p:cNvSpPr/>
          <p:nvPr/>
        </p:nvSpPr>
        <p:spPr>
          <a:xfrm>
            <a:off x="6878306" y="2072280"/>
            <a:ext cx="4454818" cy="906294"/>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en-US" altLang="ja-JP" sz="2800" dirty="0">
                <a:solidFill>
                  <a:srgbClr val="081F5C"/>
                </a:solidFill>
                <a:latin typeface="Meiryo UI" panose="020B0604030504040204" pitchFamily="34" charset="-128"/>
                <a:ea typeface="Meiryo UI" panose="020B0604030504040204" pitchFamily="34" charset="-128"/>
              </a:rPr>
              <a:t>YouTube</a:t>
            </a:r>
            <a:r>
              <a:rPr lang="ja-JP" altLang="en-US" sz="2800" b="1">
                <a:solidFill>
                  <a:srgbClr val="081F5C"/>
                </a:solidFill>
                <a:latin typeface="BIZ UDGothic" panose="020B0400000000000000" pitchFamily="49" charset="-128"/>
                <a:ea typeface="BIZ UDGothic" panose="020B0400000000000000" pitchFamily="49" charset="-128"/>
              </a:rPr>
              <a:t>などで</a:t>
            </a:r>
            <a:br>
              <a:rPr lang="en-US" altLang="ja-JP" sz="2800" b="1" dirty="0">
                <a:solidFill>
                  <a:srgbClr val="081F5C"/>
                </a:solidFill>
                <a:latin typeface="BIZ UDGothic" panose="020B0400000000000000" pitchFamily="49" charset="-128"/>
                <a:ea typeface="BIZ UDGothic" panose="020B0400000000000000" pitchFamily="49" charset="-128"/>
              </a:rPr>
            </a:br>
            <a:r>
              <a:rPr lang="ja-JP" altLang="en-US" sz="2800" b="1">
                <a:solidFill>
                  <a:srgbClr val="081F5C"/>
                </a:solidFill>
                <a:latin typeface="BIZ UDGothic" panose="020B0400000000000000" pitchFamily="49" charset="-128"/>
                <a:ea typeface="BIZ UDGothic" panose="020B0400000000000000" pitchFamily="49" charset="-128"/>
              </a:rPr>
              <a:t>断片的に学んだ場合</a:t>
            </a:r>
          </a:p>
        </p:txBody>
      </p:sp>
      <p:sp>
        <p:nvSpPr>
          <p:cNvPr id="33" name="矢印: 五方向 32">
            <a:extLst>
              <a:ext uri="{FF2B5EF4-FFF2-40B4-BE49-F238E27FC236}">
                <a16:creationId xmlns:a16="http://schemas.microsoft.com/office/drawing/2014/main" id="{92B6EE2D-C752-7E84-9FED-7AB010F9C39A}"/>
              </a:ext>
            </a:extLst>
          </p:cNvPr>
          <p:cNvSpPr/>
          <p:nvPr/>
        </p:nvSpPr>
        <p:spPr>
          <a:xfrm rot="5400000">
            <a:off x="1517394" y="3506284"/>
            <a:ext cx="485375" cy="1015708"/>
          </a:xfrm>
          <a:prstGeom prst="homePlate">
            <a:avLst>
              <a:gd name="adj" fmla="val 24254"/>
            </a:avLst>
          </a:prstGeom>
          <a:solidFill>
            <a:srgbClr val="EEF0FC"/>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34" name="矢印: 五方向 33">
            <a:extLst>
              <a:ext uri="{FF2B5EF4-FFF2-40B4-BE49-F238E27FC236}">
                <a16:creationId xmlns:a16="http://schemas.microsoft.com/office/drawing/2014/main" id="{C881ADA9-5491-FCC0-DA1C-721E37ABA8E8}"/>
              </a:ext>
            </a:extLst>
          </p:cNvPr>
          <p:cNvSpPr/>
          <p:nvPr/>
        </p:nvSpPr>
        <p:spPr>
          <a:xfrm rot="5400000">
            <a:off x="1517394" y="4084844"/>
            <a:ext cx="485375" cy="1015708"/>
          </a:xfrm>
          <a:prstGeom prst="homePlate">
            <a:avLst>
              <a:gd name="adj" fmla="val 24254"/>
            </a:avLst>
          </a:prstGeom>
          <a:solidFill>
            <a:srgbClr val="CDD5F8"/>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35" name="矢印: 五方向 34">
            <a:extLst>
              <a:ext uri="{FF2B5EF4-FFF2-40B4-BE49-F238E27FC236}">
                <a16:creationId xmlns:a16="http://schemas.microsoft.com/office/drawing/2014/main" id="{CAAE7604-26DB-751D-17A6-B73E189AF0FE}"/>
              </a:ext>
            </a:extLst>
          </p:cNvPr>
          <p:cNvSpPr/>
          <p:nvPr/>
        </p:nvSpPr>
        <p:spPr>
          <a:xfrm rot="5400000">
            <a:off x="1517394" y="4663404"/>
            <a:ext cx="485375" cy="1015708"/>
          </a:xfrm>
          <a:prstGeom prst="homePlate">
            <a:avLst>
              <a:gd name="adj" fmla="val 24254"/>
            </a:avLst>
          </a:prstGeom>
          <a:solidFill>
            <a:srgbClr val="A2B3F3"/>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39" name="矢印: 五方向 38">
            <a:extLst>
              <a:ext uri="{FF2B5EF4-FFF2-40B4-BE49-F238E27FC236}">
                <a16:creationId xmlns:a16="http://schemas.microsoft.com/office/drawing/2014/main" id="{1CB27D78-8CD4-3440-1386-8AC1506227EB}"/>
              </a:ext>
            </a:extLst>
          </p:cNvPr>
          <p:cNvSpPr/>
          <p:nvPr/>
        </p:nvSpPr>
        <p:spPr>
          <a:xfrm rot="5400000">
            <a:off x="2715615" y="3506284"/>
            <a:ext cx="485375" cy="1015708"/>
          </a:xfrm>
          <a:prstGeom prst="homePlate">
            <a:avLst>
              <a:gd name="adj" fmla="val 24254"/>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40" name="矢印: 五方向 39">
            <a:extLst>
              <a:ext uri="{FF2B5EF4-FFF2-40B4-BE49-F238E27FC236}">
                <a16:creationId xmlns:a16="http://schemas.microsoft.com/office/drawing/2014/main" id="{D31B5102-6ED5-F9CC-D75A-FA56FCEF5723}"/>
              </a:ext>
            </a:extLst>
          </p:cNvPr>
          <p:cNvSpPr/>
          <p:nvPr/>
        </p:nvSpPr>
        <p:spPr>
          <a:xfrm rot="5400000">
            <a:off x="2715615" y="4084844"/>
            <a:ext cx="485375" cy="1015708"/>
          </a:xfrm>
          <a:prstGeom prst="homePlate">
            <a:avLst>
              <a:gd name="adj" fmla="val 24254"/>
            </a:avLst>
          </a:prstGeom>
          <a:solidFill>
            <a:schemeClr val="accent6">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41" name="矢印: 五方向 40">
            <a:extLst>
              <a:ext uri="{FF2B5EF4-FFF2-40B4-BE49-F238E27FC236}">
                <a16:creationId xmlns:a16="http://schemas.microsoft.com/office/drawing/2014/main" id="{D91AFCD4-6C11-5957-9820-E2B25F6E168B}"/>
              </a:ext>
            </a:extLst>
          </p:cNvPr>
          <p:cNvSpPr/>
          <p:nvPr/>
        </p:nvSpPr>
        <p:spPr>
          <a:xfrm rot="5400000">
            <a:off x="2715615" y="4663404"/>
            <a:ext cx="485375" cy="1015708"/>
          </a:xfrm>
          <a:prstGeom prst="homePlate">
            <a:avLst>
              <a:gd name="adj" fmla="val 24254"/>
            </a:avLst>
          </a:prstGeom>
          <a:solidFill>
            <a:schemeClr val="accent6">
              <a:lumMod val="60000"/>
              <a:lumOff val="4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44" name="矢印: 五方向 43">
            <a:extLst>
              <a:ext uri="{FF2B5EF4-FFF2-40B4-BE49-F238E27FC236}">
                <a16:creationId xmlns:a16="http://schemas.microsoft.com/office/drawing/2014/main" id="{AD6E907B-85B0-0823-7C6A-C7CC7C20CC58}"/>
              </a:ext>
            </a:extLst>
          </p:cNvPr>
          <p:cNvSpPr/>
          <p:nvPr/>
        </p:nvSpPr>
        <p:spPr>
          <a:xfrm rot="5400000">
            <a:off x="3913834" y="3506284"/>
            <a:ext cx="485375" cy="1015708"/>
          </a:xfrm>
          <a:prstGeom prst="homePlate">
            <a:avLst>
              <a:gd name="adj" fmla="val 24254"/>
            </a:avLst>
          </a:prstGeom>
          <a:solidFill>
            <a:schemeClr val="accent4">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45" name="矢印: 五方向 44">
            <a:extLst>
              <a:ext uri="{FF2B5EF4-FFF2-40B4-BE49-F238E27FC236}">
                <a16:creationId xmlns:a16="http://schemas.microsoft.com/office/drawing/2014/main" id="{49360FD7-192F-4445-78C5-EEB4F18E44BE}"/>
              </a:ext>
            </a:extLst>
          </p:cNvPr>
          <p:cNvSpPr/>
          <p:nvPr/>
        </p:nvSpPr>
        <p:spPr>
          <a:xfrm rot="5400000">
            <a:off x="3913834" y="4084844"/>
            <a:ext cx="485375" cy="1015708"/>
          </a:xfrm>
          <a:prstGeom prst="homePlate">
            <a:avLst>
              <a:gd name="adj" fmla="val 24254"/>
            </a:avLst>
          </a:prstGeom>
          <a:solidFill>
            <a:schemeClr val="accent4">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46" name="矢印: 五方向 45">
            <a:extLst>
              <a:ext uri="{FF2B5EF4-FFF2-40B4-BE49-F238E27FC236}">
                <a16:creationId xmlns:a16="http://schemas.microsoft.com/office/drawing/2014/main" id="{CBB2623E-8E31-0ADE-86E6-58BF3908F0CA}"/>
              </a:ext>
            </a:extLst>
          </p:cNvPr>
          <p:cNvSpPr/>
          <p:nvPr/>
        </p:nvSpPr>
        <p:spPr>
          <a:xfrm rot="5400000">
            <a:off x="3913834" y="4663404"/>
            <a:ext cx="485375" cy="1015708"/>
          </a:xfrm>
          <a:prstGeom prst="homePlate">
            <a:avLst>
              <a:gd name="adj" fmla="val 24254"/>
            </a:avLst>
          </a:prstGeom>
          <a:solidFill>
            <a:schemeClr val="accent4">
              <a:lumMod val="60000"/>
              <a:lumOff val="4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95A0A0C4-2201-A112-A7F1-70DC636C49BB}"/>
              </a:ext>
            </a:extLst>
          </p:cNvPr>
          <p:cNvSpPr/>
          <p:nvPr/>
        </p:nvSpPr>
        <p:spPr>
          <a:xfrm>
            <a:off x="2234760" y="5711945"/>
            <a:ext cx="1447085" cy="369629"/>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400" b="1">
                <a:solidFill>
                  <a:srgbClr val="081F5C"/>
                </a:solidFill>
                <a:latin typeface="Meiryo UI" panose="020B0604030504040204" pitchFamily="50" charset="-128"/>
                <a:ea typeface="Meiryo UI" panose="020B0604030504040204" pitchFamily="50" charset="-128"/>
              </a:rPr>
              <a:t>ゴール</a:t>
            </a:r>
          </a:p>
        </p:txBody>
      </p:sp>
      <p:sp>
        <p:nvSpPr>
          <p:cNvPr id="51" name="正方形/長方形 50">
            <a:extLst>
              <a:ext uri="{FF2B5EF4-FFF2-40B4-BE49-F238E27FC236}">
                <a16:creationId xmlns:a16="http://schemas.microsoft.com/office/drawing/2014/main" id="{1451B46A-6E07-9A71-A95B-2AC77E79A9AE}"/>
              </a:ext>
            </a:extLst>
          </p:cNvPr>
          <p:cNvSpPr/>
          <p:nvPr/>
        </p:nvSpPr>
        <p:spPr>
          <a:xfrm>
            <a:off x="2234760" y="3121628"/>
            <a:ext cx="1447085" cy="369629"/>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400" b="1">
                <a:solidFill>
                  <a:srgbClr val="081F5C"/>
                </a:solidFill>
                <a:latin typeface="Meiryo UI" panose="020B0604030504040204" pitchFamily="50" charset="-128"/>
                <a:ea typeface="Meiryo UI" panose="020B0604030504040204" pitchFamily="50" charset="-128"/>
              </a:rPr>
              <a:t>スタート</a:t>
            </a:r>
          </a:p>
        </p:txBody>
      </p:sp>
      <p:cxnSp>
        <p:nvCxnSpPr>
          <p:cNvPr id="70" name="直線矢印コネクタ 69">
            <a:extLst>
              <a:ext uri="{FF2B5EF4-FFF2-40B4-BE49-F238E27FC236}">
                <a16:creationId xmlns:a16="http://schemas.microsoft.com/office/drawing/2014/main" id="{9DF1AE18-D20D-386F-794B-77099D2BDFC0}"/>
              </a:ext>
            </a:extLst>
          </p:cNvPr>
          <p:cNvCxnSpPr>
            <a:cxnSpLocks/>
          </p:cNvCxnSpPr>
          <p:nvPr/>
        </p:nvCxnSpPr>
        <p:spPr>
          <a:xfrm>
            <a:off x="1739414" y="3580060"/>
            <a:ext cx="0" cy="2065057"/>
          </a:xfrm>
          <a:prstGeom prst="straightConnector1">
            <a:avLst/>
          </a:prstGeom>
          <a:ln w="25400">
            <a:solidFill>
              <a:srgbClr val="081F5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20C11E7F-95C3-515F-AD55-05765894E599}"/>
              </a:ext>
            </a:extLst>
          </p:cNvPr>
          <p:cNvCxnSpPr>
            <a:cxnSpLocks/>
          </p:cNvCxnSpPr>
          <p:nvPr/>
        </p:nvCxnSpPr>
        <p:spPr>
          <a:xfrm>
            <a:off x="2958302" y="3580060"/>
            <a:ext cx="0" cy="2065057"/>
          </a:xfrm>
          <a:prstGeom prst="straightConnector1">
            <a:avLst/>
          </a:prstGeom>
          <a:ln w="25400">
            <a:solidFill>
              <a:srgbClr val="081F5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17EB8CE7-E115-6B0F-893E-25649E438C7B}"/>
              </a:ext>
            </a:extLst>
          </p:cNvPr>
          <p:cNvCxnSpPr>
            <a:cxnSpLocks/>
          </p:cNvCxnSpPr>
          <p:nvPr/>
        </p:nvCxnSpPr>
        <p:spPr>
          <a:xfrm>
            <a:off x="4156521" y="3580060"/>
            <a:ext cx="0" cy="2065057"/>
          </a:xfrm>
          <a:prstGeom prst="straightConnector1">
            <a:avLst/>
          </a:prstGeom>
          <a:ln w="25400">
            <a:solidFill>
              <a:srgbClr val="081F5C"/>
            </a:solidFill>
            <a:tailEnd type="triangle"/>
          </a:ln>
        </p:spPr>
        <p:style>
          <a:lnRef idx="1">
            <a:schemeClr val="accent1"/>
          </a:lnRef>
          <a:fillRef idx="0">
            <a:schemeClr val="accent1"/>
          </a:fillRef>
          <a:effectRef idx="0">
            <a:schemeClr val="accent1"/>
          </a:effectRef>
          <a:fontRef idx="minor">
            <a:schemeClr val="tx1"/>
          </a:fontRef>
        </p:style>
      </p:cxnSp>
      <p:sp>
        <p:nvSpPr>
          <p:cNvPr id="55" name="矢印: 五方向 54">
            <a:extLst>
              <a:ext uri="{FF2B5EF4-FFF2-40B4-BE49-F238E27FC236}">
                <a16:creationId xmlns:a16="http://schemas.microsoft.com/office/drawing/2014/main" id="{642EAD35-5789-8CA1-D04F-1E1FD264E54C}"/>
              </a:ext>
            </a:extLst>
          </p:cNvPr>
          <p:cNvSpPr/>
          <p:nvPr/>
        </p:nvSpPr>
        <p:spPr>
          <a:xfrm rot="5400000">
            <a:off x="7937131" y="3506285"/>
            <a:ext cx="485375" cy="1015708"/>
          </a:xfrm>
          <a:prstGeom prst="homePlate">
            <a:avLst>
              <a:gd name="adj" fmla="val 24254"/>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56" name="矢印: 五方向 55">
            <a:extLst>
              <a:ext uri="{FF2B5EF4-FFF2-40B4-BE49-F238E27FC236}">
                <a16:creationId xmlns:a16="http://schemas.microsoft.com/office/drawing/2014/main" id="{AB5D2474-D3D1-07CE-CAE4-D1DBA5B4CE2A}"/>
              </a:ext>
            </a:extLst>
          </p:cNvPr>
          <p:cNvSpPr/>
          <p:nvPr/>
        </p:nvSpPr>
        <p:spPr>
          <a:xfrm rot="5400000">
            <a:off x="7937131" y="4084845"/>
            <a:ext cx="485375" cy="1015708"/>
          </a:xfrm>
          <a:prstGeom prst="homePlate">
            <a:avLst>
              <a:gd name="adj" fmla="val 24254"/>
            </a:avLst>
          </a:prstGeom>
          <a:solidFill>
            <a:srgbClr val="CDD5F8"/>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57" name="矢印: 五方向 56">
            <a:extLst>
              <a:ext uri="{FF2B5EF4-FFF2-40B4-BE49-F238E27FC236}">
                <a16:creationId xmlns:a16="http://schemas.microsoft.com/office/drawing/2014/main" id="{183BA73C-5F52-3D2F-9239-F023EE98FE6E}"/>
              </a:ext>
            </a:extLst>
          </p:cNvPr>
          <p:cNvSpPr/>
          <p:nvPr/>
        </p:nvSpPr>
        <p:spPr>
          <a:xfrm rot="5400000">
            <a:off x="7937131" y="4663405"/>
            <a:ext cx="485375" cy="1015708"/>
          </a:xfrm>
          <a:prstGeom prst="homePlate">
            <a:avLst>
              <a:gd name="adj" fmla="val 24254"/>
            </a:avLst>
          </a:prstGeom>
          <a:solidFill>
            <a:srgbClr val="A2B3F3"/>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lang="ja-JP" altLang="en-US">
              <a:latin typeface="Meiryo UI" panose="020B0604030504040204" pitchFamily="50" charset="-128"/>
              <a:ea typeface="Meiryo UI" panose="020B0604030504040204" pitchFamily="50" charset="-128"/>
            </a:endParaRPr>
          </a:p>
        </p:txBody>
      </p:sp>
      <p:sp>
        <p:nvSpPr>
          <p:cNvPr id="59" name="矢印: 五方向 58">
            <a:extLst>
              <a:ext uri="{FF2B5EF4-FFF2-40B4-BE49-F238E27FC236}">
                <a16:creationId xmlns:a16="http://schemas.microsoft.com/office/drawing/2014/main" id="{8C729A8B-8A93-3462-CB83-40D89CF336A2}"/>
              </a:ext>
            </a:extLst>
          </p:cNvPr>
          <p:cNvSpPr/>
          <p:nvPr/>
        </p:nvSpPr>
        <p:spPr>
          <a:xfrm rot="5400000">
            <a:off x="9135353" y="3506285"/>
            <a:ext cx="485375" cy="1015708"/>
          </a:xfrm>
          <a:prstGeom prst="homePlate">
            <a:avLst>
              <a:gd name="adj" fmla="val 24254"/>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60" name="矢印: 五方向 59">
            <a:extLst>
              <a:ext uri="{FF2B5EF4-FFF2-40B4-BE49-F238E27FC236}">
                <a16:creationId xmlns:a16="http://schemas.microsoft.com/office/drawing/2014/main" id="{18F2912C-8C0F-C552-5977-F86005900BDC}"/>
              </a:ext>
            </a:extLst>
          </p:cNvPr>
          <p:cNvSpPr/>
          <p:nvPr/>
        </p:nvSpPr>
        <p:spPr>
          <a:xfrm rot="5400000">
            <a:off x="9135353" y="4084845"/>
            <a:ext cx="485375" cy="1015708"/>
          </a:xfrm>
          <a:prstGeom prst="homePlate">
            <a:avLst>
              <a:gd name="adj" fmla="val 24254"/>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61" name="矢印: 五方向 60">
            <a:extLst>
              <a:ext uri="{FF2B5EF4-FFF2-40B4-BE49-F238E27FC236}">
                <a16:creationId xmlns:a16="http://schemas.microsoft.com/office/drawing/2014/main" id="{895C5E02-801B-6840-91F5-80C6F015F57A}"/>
              </a:ext>
            </a:extLst>
          </p:cNvPr>
          <p:cNvSpPr/>
          <p:nvPr/>
        </p:nvSpPr>
        <p:spPr>
          <a:xfrm rot="5400000">
            <a:off x="9135353" y="4663405"/>
            <a:ext cx="485375" cy="1015708"/>
          </a:xfrm>
          <a:prstGeom prst="homePlate">
            <a:avLst>
              <a:gd name="adj" fmla="val 24254"/>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lang="ja-JP" altLang="en-US">
              <a:latin typeface="Meiryo UI" panose="020B0604030504040204" pitchFamily="50" charset="-128"/>
              <a:ea typeface="Meiryo UI" panose="020B0604030504040204" pitchFamily="50" charset="-128"/>
            </a:endParaRPr>
          </a:p>
        </p:txBody>
      </p:sp>
      <p:sp>
        <p:nvSpPr>
          <p:cNvPr id="62" name="矢印: 五方向 61">
            <a:extLst>
              <a:ext uri="{FF2B5EF4-FFF2-40B4-BE49-F238E27FC236}">
                <a16:creationId xmlns:a16="http://schemas.microsoft.com/office/drawing/2014/main" id="{A29B434E-848E-BE35-4D30-A8CDAF5DD852}"/>
              </a:ext>
            </a:extLst>
          </p:cNvPr>
          <p:cNvSpPr/>
          <p:nvPr/>
        </p:nvSpPr>
        <p:spPr>
          <a:xfrm rot="5400000">
            <a:off x="10333572" y="3506285"/>
            <a:ext cx="485375" cy="1015708"/>
          </a:xfrm>
          <a:prstGeom prst="homePlate">
            <a:avLst>
              <a:gd name="adj" fmla="val 24254"/>
            </a:avLst>
          </a:prstGeom>
          <a:solidFill>
            <a:schemeClr val="accent4">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63" name="矢印: 五方向 62">
            <a:extLst>
              <a:ext uri="{FF2B5EF4-FFF2-40B4-BE49-F238E27FC236}">
                <a16:creationId xmlns:a16="http://schemas.microsoft.com/office/drawing/2014/main" id="{EA2B3D1A-4459-AE8A-8327-A494D4C6137F}"/>
              </a:ext>
            </a:extLst>
          </p:cNvPr>
          <p:cNvSpPr/>
          <p:nvPr/>
        </p:nvSpPr>
        <p:spPr>
          <a:xfrm rot="5400000">
            <a:off x="10333572" y="4084845"/>
            <a:ext cx="485375" cy="1015708"/>
          </a:xfrm>
          <a:prstGeom prst="homePlate">
            <a:avLst>
              <a:gd name="adj" fmla="val 24254"/>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64" name="矢印: 五方向 63">
            <a:extLst>
              <a:ext uri="{FF2B5EF4-FFF2-40B4-BE49-F238E27FC236}">
                <a16:creationId xmlns:a16="http://schemas.microsoft.com/office/drawing/2014/main" id="{4A7DA1DE-3F2C-778F-274D-C99C8814D4FB}"/>
              </a:ext>
            </a:extLst>
          </p:cNvPr>
          <p:cNvSpPr/>
          <p:nvPr/>
        </p:nvSpPr>
        <p:spPr>
          <a:xfrm rot="5400000">
            <a:off x="10333572" y="4663405"/>
            <a:ext cx="485375" cy="1015708"/>
          </a:xfrm>
          <a:prstGeom prst="homePlate">
            <a:avLst>
              <a:gd name="adj" fmla="val 24254"/>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wrap="none" rtlCol="0" anchor="ctr"/>
          <a:lstStyle/>
          <a:p>
            <a:pPr>
              <a:spcBef>
                <a:spcPts val="300"/>
              </a:spcBef>
            </a:pPr>
            <a:endParaRPr kumimoji="1" lang="ja-JP" altLang="en-US">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A72477D4-A3A3-4E5F-C726-A09B356DC88E}"/>
              </a:ext>
            </a:extLst>
          </p:cNvPr>
          <p:cNvSpPr/>
          <p:nvPr/>
        </p:nvSpPr>
        <p:spPr>
          <a:xfrm>
            <a:off x="7486964" y="5711945"/>
            <a:ext cx="1447084" cy="369629"/>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400" b="1">
                <a:solidFill>
                  <a:srgbClr val="081F5C"/>
                </a:solidFill>
                <a:latin typeface="Meiryo UI" panose="020B0604030504040204" pitchFamily="50" charset="-128"/>
                <a:ea typeface="Meiryo UI" panose="020B0604030504040204" pitchFamily="50" charset="-128"/>
              </a:rPr>
              <a:t>ゴール？</a:t>
            </a:r>
          </a:p>
        </p:txBody>
      </p:sp>
      <p:sp>
        <p:nvSpPr>
          <p:cNvPr id="75" name="フリーフォーム: 図形 74">
            <a:extLst>
              <a:ext uri="{FF2B5EF4-FFF2-40B4-BE49-F238E27FC236}">
                <a16:creationId xmlns:a16="http://schemas.microsoft.com/office/drawing/2014/main" id="{A487B064-C1BF-6ED9-0A92-DAD691E40090}"/>
              </a:ext>
            </a:extLst>
          </p:cNvPr>
          <p:cNvSpPr/>
          <p:nvPr/>
        </p:nvSpPr>
        <p:spPr>
          <a:xfrm>
            <a:off x="7489057" y="3991321"/>
            <a:ext cx="3123835" cy="1610044"/>
          </a:xfrm>
          <a:custGeom>
            <a:avLst/>
            <a:gdLst>
              <a:gd name="connsiteX0" fmla="*/ 0 w 3436219"/>
              <a:gd name="connsiteY0" fmla="*/ 616017 h 1771049"/>
              <a:gd name="connsiteX1" fmla="*/ 760396 w 3436219"/>
              <a:gd name="connsiteY1" fmla="*/ 616017 h 1771049"/>
              <a:gd name="connsiteX2" fmla="*/ 2040556 w 3436219"/>
              <a:gd name="connsiteY2" fmla="*/ 0 h 1771049"/>
              <a:gd name="connsiteX3" fmla="*/ 3436219 w 3436219"/>
              <a:gd name="connsiteY3" fmla="*/ 0 h 1771049"/>
              <a:gd name="connsiteX4" fmla="*/ 779647 w 3436219"/>
              <a:gd name="connsiteY4" fmla="*/ 1280160 h 1771049"/>
              <a:gd name="connsiteX5" fmla="*/ 779647 w 3436219"/>
              <a:gd name="connsiteY5" fmla="*/ 1771049 h 17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6219" h="1771049">
                <a:moveTo>
                  <a:pt x="0" y="616017"/>
                </a:moveTo>
                <a:lnTo>
                  <a:pt x="760396" y="616017"/>
                </a:lnTo>
                <a:lnTo>
                  <a:pt x="2040556" y="0"/>
                </a:lnTo>
                <a:lnTo>
                  <a:pt x="3436219" y="0"/>
                </a:lnTo>
                <a:lnTo>
                  <a:pt x="779647" y="1280160"/>
                </a:lnTo>
                <a:lnTo>
                  <a:pt x="779647" y="1771049"/>
                </a:lnTo>
              </a:path>
            </a:pathLst>
          </a:custGeom>
          <a:ln w="25400">
            <a:solidFill>
              <a:srgbClr val="081F5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78" name="正方形/長方形 77">
            <a:extLst>
              <a:ext uri="{FF2B5EF4-FFF2-40B4-BE49-F238E27FC236}">
                <a16:creationId xmlns:a16="http://schemas.microsoft.com/office/drawing/2014/main" id="{F1AEDCA1-94A7-048A-8E49-296B63A9B8FC}"/>
              </a:ext>
            </a:extLst>
          </p:cNvPr>
          <p:cNvSpPr/>
          <p:nvPr/>
        </p:nvSpPr>
        <p:spPr>
          <a:xfrm>
            <a:off x="7015624" y="4372841"/>
            <a:ext cx="314928" cy="369629"/>
          </a:xfrm>
          <a:prstGeom prst="rect">
            <a:avLst/>
          </a:prstGeom>
          <a:ln>
            <a:noFill/>
          </a:ln>
        </p:spPr>
        <p:style>
          <a:lnRef idx="1">
            <a:schemeClr val="accent1"/>
          </a:lnRef>
          <a:fillRef idx="0">
            <a:schemeClr val="accent1"/>
          </a:fillRef>
          <a:effectRef idx="0">
            <a:schemeClr val="accent1"/>
          </a:effectRef>
          <a:fontRef idx="minor">
            <a:schemeClr val="tx1"/>
          </a:fontRef>
        </p:style>
        <p:txBody>
          <a:bodyPr vert="eaVert" wrap="none" rtlCol="0" anchor="ctr"/>
          <a:lstStyle/>
          <a:p>
            <a:pPr algn="ctr"/>
            <a:r>
              <a:rPr lang="ja-JP" altLang="en-US" sz="2400" b="1">
                <a:solidFill>
                  <a:srgbClr val="081F5C"/>
                </a:solidFill>
                <a:latin typeface="Meiryo UI" panose="020B0604030504040204" pitchFamily="50" charset="-128"/>
                <a:ea typeface="Meiryo UI" panose="020B0604030504040204" pitchFamily="50" charset="-128"/>
              </a:rPr>
              <a:t>スタート？</a:t>
            </a:r>
          </a:p>
        </p:txBody>
      </p:sp>
      <p:sp>
        <p:nvSpPr>
          <p:cNvPr id="4" name="四角形: 角を丸くする 78">
            <a:extLst>
              <a:ext uri="{FF2B5EF4-FFF2-40B4-BE49-F238E27FC236}">
                <a16:creationId xmlns:a16="http://schemas.microsoft.com/office/drawing/2014/main" id="{3278E951-FC56-1138-DC74-BFF87FE8DCD0}"/>
              </a:ext>
            </a:extLst>
          </p:cNvPr>
          <p:cNvSpPr/>
          <p:nvPr/>
        </p:nvSpPr>
        <p:spPr>
          <a:xfrm>
            <a:off x="371477" y="951759"/>
            <a:ext cx="11579513" cy="519035"/>
          </a:xfrm>
          <a:prstGeom prst="roundRect">
            <a:avLst>
              <a:gd name="adj" fmla="val 10412"/>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r>
              <a:rPr lang="ja-JP" altLang="en-US" sz="2200" b="1">
                <a:solidFill>
                  <a:schemeClr val="bg1"/>
                </a:solidFill>
                <a:latin typeface="BIZ UDGothic" panose="020B0400000000000000" pitchFamily="49" charset="-128"/>
                <a:ea typeface="BIZ UDGothic" panose="020B0400000000000000" pitchFamily="49" charset="-128"/>
              </a:rPr>
              <a:t>断片的な知識を得ても、投資は失敗します</a:t>
            </a:r>
            <a:r>
              <a:rPr lang="en-US" altLang="ja-JP" sz="2200" b="1" dirty="0">
                <a:solidFill>
                  <a:schemeClr val="bg1"/>
                </a:solidFill>
                <a:latin typeface="BIZ UDGothic" panose="020B0400000000000000" pitchFamily="49" charset="-128"/>
                <a:ea typeface="BIZ UDGothic" panose="020B0400000000000000" pitchFamily="49" charset="-128"/>
              </a:rPr>
              <a:t>!</a:t>
            </a:r>
            <a:endParaRPr lang="ja-JP" altLang="en-US" sz="2200" b="1">
              <a:solidFill>
                <a:schemeClr val="bg1"/>
              </a:solidFill>
              <a:latin typeface="BIZ UDGothic" panose="020B0400000000000000" pitchFamily="49" charset="-128"/>
              <a:ea typeface="BIZ UDGothic" panose="020B0400000000000000" pitchFamily="49" charset="-128"/>
            </a:endParaRPr>
          </a:p>
        </p:txBody>
      </p:sp>
      <p:pic>
        <p:nvPicPr>
          <p:cNvPr id="7" name="図 6" descr="アイコン が含まれている画像&#10;&#10;AI 生成コンテンツは誤りを含む可能性があります。">
            <a:extLst>
              <a:ext uri="{FF2B5EF4-FFF2-40B4-BE49-F238E27FC236}">
                <a16:creationId xmlns:a16="http://schemas.microsoft.com/office/drawing/2014/main" id="{DC0D5EA3-CD78-70D2-9622-DCAF5CDB0D60}"/>
              </a:ext>
            </a:extLst>
          </p:cNvPr>
          <p:cNvPicPr>
            <a:picLocks noChangeAspect="1"/>
          </p:cNvPicPr>
          <p:nvPr/>
        </p:nvPicPr>
        <p:blipFill>
          <a:blip r:embed="rId3"/>
          <a:stretch>
            <a:fillRect/>
          </a:stretch>
        </p:blipFill>
        <p:spPr>
          <a:xfrm>
            <a:off x="11276750" y="4458147"/>
            <a:ext cx="672478" cy="1821293"/>
          </a:xfrm>
          <a:prstGeom prst="rect">
            <a:avLst/>
          </a:prstGeom>
        </p:spPr>
      </p:pic>
      <p:pic>
        <p:nvPicPr>
          <p:cNvPr id="9" name="図 8" descr="アイコン が含まれている画像&#10;&#10;AI 生成コンテンツは誤りを含む可能性があります。">
            <a:extLst>
              <a:ext uri="{FF2B5EF4-FFF2-40B4-BE49-F238E27FC236}">
                <a16:creationId xmlns:a16="http://schemas.microsoft.com/office/drawing/2014/main" id="{246D0A11-8688-7D23-7EAB-B0B660A8FAB7}"/>
              </a:ext>
            </a:extLst>
          </p:cNvPr>
          <p:cNvPicPr>
            <a:picLocks noChangeAspect="1"/>
          </p:cNvPicPr>
          <p:nvPr/>
        </p:nvPicPr>
        <p:blipFill>
          <a:blip r:embed="rId4"/>
          <a:stretch>
            <a:fillRect/>
          </a:stretch>
        </p:blipFill>
        <p:spPr>
          <a:xfrm>
            <a:off x="5095512" y="3777155"/>
            <a:ext cx="683420" cy="2502285"/>
          </a:xfrm>
          <a:prstGeom prst="rect">
            <a:avLst/>
          </a:prstGeom>
        </p:spPr>
      </p:pic>
    </p:spTree>
    <p:extLst>
      <p:ext uri="{BB962C8B-B14F-4D97-AF65-F5344CB8AC3E}">
        <p14:creationId xmlns:p14="http://schemas.microsoft.com/office/powerpoint/2010/main" val="215237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ja-JP" altLang="en-US"/>
              <a:t>株式投資は少額から可能</a:t>
            </a:r>
          </a:p>
        </p:txBody>
      </p:sp>
      <p:sp>
        <p:nvSpPr>
          <p:cNvPr id="5" name="スライド番号プレースホルダー 4">
            <a:extLst>
              <a:ext uri="{FF2B5EF4-FFF2-40B4-BE49-F238E27FC236}">
                <a16:creationId xmlns:a16="http://schemas.microsoft.com/office/drawing/2014/main" id="{7295CCA4-7458-42E0-478E-CD8ACE31E34E}"/>
              </a:ext>
            </a:extLst>
          </p:cNvPr>
          <p:cNvSpPr>
            <a:spLocks noGrp="1"/>
          </p:cNvSpPr>
          <p:nvPr>
            <p:ph type="sldNum" sz="quarter" idx="2"/>
          </p:nvPr>
        </p:nvSpPr>
        <p:spPr>
          <a:prstGeom prst="rect">
            <a:avLst/>
          </a:prstGeom>
        </p:spPr>
        <p:txBody>
          <a:bodyPr/>
          <a:lstStyle/>
          <a:p>
            <a:fld id="{86CB4B4D-7CA3-9044-876B-883B54F8677D}" type="slidenum">
              <a:rPr lang="en-US" altLang="ja-JP" smtClean="0"/>
              <a:pPr/>
              <a:t>17</a:t>
            </a:fld>
            <a:endParaRPr lang="ja-JP" altLang="en-US"/>
          </a:p>
        </p:txBody>
      </p:sp>
      <p:sp>
        <p:nvSpPr>
          <p:cNvPr id="6" name="正方形/長方形 5">
            <a:extLst>
              <a:ext uri="{FF2B5EF4-FFF2-40B4-BE49-F238E27FC236}">
                <a16:creationId xmlns:a16="http://schemas.microsoft.com/office/drawing/2014/main" id="{E01F41AD-1AC6-EF77-6471-3BC85322976B}"/>
              </a:ext>
            </a:extLst>
          </p:cNvPr>
          <p:cNvSpPr/>
          <p:nvPr/>
        </p:nvSpPr>
        <p:spPr>
          <a:xfrm>
            <a:off x="343272" y="912590"/>
            <a:ext cx="11513765" cy="562738"/>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4000" b="1">
                <a:solidFill>
                  <a:srgbClr val="081F5C"/>
                </a:solidFill>
                <a:latin typeface="BIZ UDGothic" panose="020B0400000000000000" pitchFamily="49" charset="-128"/>
                <a:ea typeface="BIZ UDGothic" panose="020B0400000000000000" pitchFamily="49" charset="-128"/>
              </a:rPr>
              <a:t>株は</a:t>
            </a:r>
            <a:r>
              <a:rPr lang="en-US" altLang="ja-JP" sz="4000" b="1" dirty="0">
                <a:solidFill>
                  <a:srgbClr val="081F5C"/>
                </a:solidFill>
                <a:latin typeface="BIZ UDGothic" panose="020B0400000000000000" pitchFamily="49" charset="-128"/>
                <a:ea typeface="BIZ UDGothic" panose="020B0400000000000000" pitchFamily="49" charset="-128"/>
              </a:rPr>
              <a:t>1</a:t>
            </a:r>
            <a:r>
              <a:rPr lang="ja-JP" altLang="en-US" sz="4000" b="1">
                <a:solidFill>
                  <a:srgbClr val="081F5C"/>
                </a:solidFill>
                <a:latin typeface="BIZ UDGothic" panose="020B0400000000000000" pitchFamily="49" charset="-128"/>
                <a:ea typeface="BIZ UDGothic" panose="020B0400000000000000" pitchFamily="49" charset="-128"/>
              </a:rPr>
              <a:t>株単位でも購入可能。数百円で。</a:t>
            </a:r>
          </a:p>
        </p:txBody>
      </p:sp>
      <p:grpSp>
        <p:nvGrpSpPr>
          <p:cNvPr id="22" name="グループ化 21">
            <a:extLst>
              <a:ext uri="{FF2B5EF4-FFF2-40B4-BE49-F238E27FC236}">
                <a16:creationId xmlns:a16="http://schemas.microsoft.com/office/drawing/2014/main" id="{75A59A65-86C0-973D-095C-755FB9A2D339}"/>
              </a:ext>
            </a:extLst>
          </p:cNvPr>
          <p:cNvGrpSpPr/>
          <p:nvPr/>
        </p:nvGrpSpPr>
        <p:grpSpPr>
          <a:xfrm>
            <a:off x="343272" y="2002055"/>
            <a:ext cx="11522356" cy="4314354"/>
            <a:chOff x="343272" y="1841525"/>
            <a:chExt cx="11522356" cy="4466134"/>
          </a:xfrm>
        </p:grpSpPr>
        <p:grpSp>
          <p:nvGrpSpPr>
            <p:cNvPr id="8" name="グループ化 7">
              <a:extLst>
                <a:ext uri="{FF2B5EF4-FFF2-40B4-BE49-F238E27FC236}">
                  <a16:creationId xmlns:a16="http://schemas.microsoft.com/office/drawing/2014/main" id="{CB779AAF-00BD-FF84-4A61-C9FDE581A4AF}"/>
                </a:ext>
              </a:extLst>
            </p:cNvPr>
            <p:cNvGrpSpPr/>
            <p:nvPr/>
          </p:nvGrpSpPr>
          <p:grpSpPr>
            <a:xfrm>
              <a:off x="343272" y="4168803"/>
              <a:ext cx="3544797" cy="2138856"/>
              <a:chOff x="334963" y="851705"/>
              <a:chExt cx="5189938" cy="4584829"/>
            </a:xfrm>
          </p:grpSpPr>
          <p:sp>
            <p:nvSpPr>
              <p:cNvPr id="4" name="四角形: 角を丸くする 3">
                <a:extLst>
                  <a:ext uri="{FF2B5EF4-FFF2-40B4-BE49-F238E27FC236}">
                    <a16:creationId xmlns:a16="http://schemas.microsoft.com/office/drawing/2014/main" id="{855F6FF1-4E01-B8A3-412B-7ADEA76F53C6}"/>
                  </a:ext>
                </a:extLst>
              </p:cNvPr>
              <p:cNvSpPr/>
              <p:nvPr/>
            </p:nvSpPr>
            <p:spPr>
              <a:xfrm>
                <a:off x="334963" y="851705"/>
                <a:ext cx="5189938" cy="4584829"/>
              </a:xfrm>
              <a:prstGeom prst="roundRect">
                <a:avLst>
                  <a:gd name="adj" fmla="val 7599"/>
                </a:avLst>
              </a:prstGeom>
              <a:solidFill>
                <a:srgbClr val="DBDFF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1B173BCA-1F54-28E2-295A-61C58FC3F8EC}"/>
                  </a:ext>
                </a:extLst>
              </p:cNvPr>
              <p:cNvSpPr/>
              <p:nvPr/>
            </p:nvSpPr>
            <p:spPr>
              <a:xfrm>
                <a:off x="570869" y="1251278"/>
                <a:ext cx="4718124" cy="3785682"/>
              </a:xfrm>
              <a:prstGeom prst="roundRect">
                <a:avLst>
                  <a:gd name="adj" fmla="val 75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800">
                    <a:solidFill>
                      <a:schemeClr val="tx1"/>
                    </a:solidFill>
                    <a:latin typeface="Meiryo UI" panose="020B0604030504040204" pitchFamily="50" charset="-128"/>
                    <a:ea typeface="Meiryo UI" panose="020B0604030504040204" pitchFamily="50" charset="-128"/>
                  </a:rPr>
                  <a:t>マネックス証券</a:t>
                </a:r>
                <a:r>
                  <a:rPr kumimoji="1" lang="ja-JP" altLang="en-US">
                    <a:solidFill>
                      <a:schemeClr val="tx1"/>
                    </a:solidFill>
                    <a:latin typeface="Meiryo UI" panose="020B0604030504040204" pitchFamily="50" charset="-128"/>
                    <a:ea typeface="Meiryo UI" panose="020B0604030504040204" pitchFamily="50" charset="-128"/>
                  </a:rPr>
                  <a:t>の</a:t>
                </a:r>
                <a:endParaRPr kumimoji="1" lang="en-US" altLang="ja-JP" sz="2800">
                  <a:solidFill>
                    <a:schemeClr val="tx1"/>
                  </a:solidFill>
                  <a:latin typeface="Meiryo UI" panose="020B0604030504040204" pitchFamily="50" charset="-128"/>
                  <a:ea typeface="Meiryo UI" panose="020B0604030504040204" pitchFamily="50" charset="-128"/>
                </a:endParaRPr>
              </a:p>
              <a:p>
                <a:pPr algn="ctr"/>
                <a:r>
                  <a:rPr kumimoji="1" lang="ja-JP" altLang="en-US" sz="2800">
                    <a:solidFill>
                      <a:schemeClr val="tx1"/>
                    </a:solidFill>
                    <a:latin typeface="Meiryo UI" panose="020B0604030504040204" pitchFamily="50" charset="-128"/>
                    <a:ea typeface="Meiryo UI" panose="020B0604030504040204" pitchFamily="50" charset="-128"/>
                  </a:rPr>
                  <a:t>ワン株</a:t>
                </a:r>
              </a:p>
            </p:txBody>
          </p:sp>
        </p:grpSp>
        <p:grpSp>
          <p:nvGrpSpPr>
            <p:cNvPr id="9" name="グループ化 8">
              <a:extLst>
                <a:ext uri="{FF2B5EF4-FFF2-40B4-BE49-F238E27FC236}">
                  <a16:creationId xmlns:a16="http://schemas.microsoft.com/office/drawing/2014/main" id="{1B4F367E-4993-E3C6-6248-8D520D99A258}"/>
                </a:ext>
              </a:extLst>
            </p:cNvPr>
            <p:cNvGrpSpPr/>
            <p:nvPr/>
          </p:nvGrpSpPr>
          <p:grpSpPr>
            <a:xfrm>
              <a:off x="4332052" y="4168803"/>
              <a:ext cx="3544797" cy="2138856"/>
              <a:chOff x="334963" y="851705"/>
              <a:chExt cx="5189938" cy="4584829"/>
            </a:xfrm>
          </p:grpSpPr>
          <p:sp>
            <p:nvSpPr>
              <p:cNvPr id="10" name="四角形: 角を丸くする 9">
                <a:extLst>
                  <a:ext uri="{FF2B5EF4-FFF2-40B4-BE49-F238E27FC236}">
                    <a16:creationId xmlns:a16="http://schemas.microsoft.com/office/drawing/2014/main" id="{A2B590D1-6331-B8D2-581B-F9C9AD4D038A}"/>
                  </a:ext>
                </a:extLst>
              </p:cNvPr>
              <p:cNvSpPr/>
              <p:nvPr/>
            </p:nvSpPr>
            <p:spPr>
              <a:xfrm>
                <a:off x="334963" y="851705"/>
                <a:ext cx="5189938" cy="4584829"/>
              </a:xfrm>
              <a:prstGeom prst="roundRect">
                <a:avLst>
                  <a:gd name="adj" fmla="val 7599"/>
                </a:avLst>
              </a:prstGeom>
              <a:solidFill>
                <a:srgbClr val="DBDFF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2B38E369-051B-0DC3-E69A-97464FCDB0AA}"/>
                  </a:ext>
                </a:extLst>
              </p:cNvPr>
              <p:cNvSpPr/>
              <p:nvPr/>
            </p:nvSpPr>
            <p:spPr>
              <a:xfrm>
                <a:off x="570869" y="1251278"/>
                <a:ext cx="4718124" cy="3785682"/>
              </a:xfrm>
              <a:prstGeom prst="roundRect">
                <a:avLst>
                  <a:gd name="adj" fmla="val 75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2800">
                    <a:solidFill>
                      <a:schemeClr val="tx1"/>
                    </a:solidFill>
                    <a:latin typeface="Meiryo UI" panose="020B0604030504040204" pitchFamily="50" charset="-128"/>
                    <a:ea typeface="Meiryo UI" panose="020B0604030504040204" pitchFamily="50" charset="-128"/>
                  </a:rPr>
                  <a:t>au</a:t>
                </a:r>
                <a:r>
                  <a:rPr kumimoji="1" lang="ja-JP" altLang="en-US" sz="2800">
                    <a:solidFill>
                      <a:schemeClr val="tx1"/>
                    </a:solidFill>
                    <a:latin typeface="Meiryo UI" panose="020B0604030504040204" pitchFamily="50" charset="-128"/>
                    <a:ea typeface="Meiryo UI" panose="020B0604030504040204" pitchFamily="50" charset="-128"/>
                  </a:rPr>
                  <a:t>カブコム証券</a:t>
                </a:r>
                <a:r>
                  <a:rPr kumimoji="1" lang="ja-JP" altLang="en-US">
                    <a:solidFill>
                      <a:schemeClr val="tx1"/>
                    </a:solidFill>
                    <a:latin typeface="Meiryo UI" panose="020B0604030504040204" pitchFamily="50" charset="-128"/>
                    <a:ea typeface="Meiryo UI" panose="020B0604030504040204" pitchFamily="50" charset="-128"/>
                  </a:rPr>
                  <a:t>の</a:t>
                </a:r>
                <a:endParaRPr kumimoji="1" lang="en-US" altLang="ja-JP" sz="2800">
                  <a:solidFill>
                    <a:schemeClr val="tx1"/>
                  </a:solidFill>
                  <a:latin typeface="Meiryo UI" panose="020B0604030504040204" pitchFamily="50" charset="-128"/>
                  <a:ea typeface="Meiryo UI" panose="020B0604030504040204" pitchFamily="50" charset="-128"/>
                </a:endParaRPr>
              </a:p>
              <a:p>
                <a:pPr algn="ctr"/>
                <a:r>
                  <a:rPr kumimoji="1" lang="ja-JP" altLang="en-US" sz="2800">
                    <a:solidFill>
                      <a:schemeClr val="tx1"/>
                    </a:solidFill>
                    <a:latin typeface="Meiryo UI" panose="020B0604030504040204" pitchFamily="50" charset="-128"/>
                    <a:ea typeface="Meiryo UI" panose="020B0604030504040204" pitchFamily="50" charset="-128"/>
                  </a:rPr>
                  <a:t>プチ株</a:t>
                </a:r>
              </a:p>
            </p:txBody>
          </p:sp>
        </p:grpSp>
        <p:grpSp>
          <p:nvGrpSpPr>
            <p:cNvPr id="12" name="グループ化 11">
              <a:extLst>
                <a:ext uri="{FF2B5EF4-FFF2-40B4-BE49-F238E27FC236}">
                  <a16:creationId xmlns:a16="http://schemas.microsoft.com/office/drawing/2014/main" id="{ED8C09B8-6B76-F075-C818-4D90790F50D0}"/>
                </a:ext>
              </a:extLst>
            </p:cNvPr>
            <p:cNvGrpSpPr/>
            <p:nvPr/>
          </p:nvGrpSpPr>
          <p:grpSpPr>
            <a:xfrm>
              <a:off x="8320831" y="4168803"/>
              <a:ext cx="3544797" cy="2138856"/>
              <a:chOff x="334963" y="851705"/>
              <a:chExt cx="5189938" cy="4584829"/>
            </a:xfrm>
          </p:grpSpPr>
          <p:sp>
            <p:nvSpPr>
              <p:cNvPr id="13" name="四角形: 角を丸くする 12">
                <a:extLst>
                  <a:ext uri="{FF2B5EF4-FFF2-40B4-BE49-F238E27FC236}">
                    <a16:creationId xmlns:a16="http://schemas.microsoft.com/office/drawing/2014/main" id="{A461DCBF-175A-4258-F94E-947EDAF833D9}"/>
                  </a:ext>
                </a:extLst>
              </p:cNvPr>
              <p:cNvSpPr/>
              <p:nvPr/>
            </p:nvSpPr>
            <p:spPr>
              <a:xfrm>
                <a:off x="334963" y="851705"/>
                <a:ext cx="5189938" cy="4584829"/>
              </a:xfrm>
              <a:prstGeom prst="roundRect">
                <a:avLst>
                  <a:gd name="adj" fmla="val 7599"/>
                </a:avLst>
              </a:prstGeom>
              <a:solidFill>
                <a:srgbClr val="DBDFF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0E4A1758-89D4-4C5F-F133-59D4E63C1A8D}"/>
                  </a:ext>
                </a:extLst>
              </p:cNvPr>
              <p:cNvSpPr/>
              <p:nvPr/>
            </p:nvSpPr>
            <p:spPr>
              <a:xfrm>
                <a:off x="570869" y="1251278"/>
                <a:ext cx="4718124" cy="3785682"/>
              </a:xfrm>
              <a:prstGeom prst="roundRect">
                <a:avLst>
                  <a:gd name="adj" fmla="val 75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2800">
                    <a:solidFill>
                      <a:schemeClr val="tx1"/>
                    </a:solidFill>
                    <a:latin typeface="Meiryo UI" panose="020B0604030504040204" pitchFamily="50" charset="-128"/>
                    <a:ea typeface="Meiryo UI" panose="020B0604030504040204" pitchFamily="50" charset="-128"/>
                  </a:rPr>
                  <a:t>SMBC</a:t>
                </a:r>
                <a:r>
                  <a:rPr kumimoji="1" lang="ja-JP" altLang="en-US" sz="2800">
                    <a:solidFill>
                      <a:schemeClr val="tx1"/>
                    </a:solidFill>
                    <a:latin typeface="Meiryo UI" panose="020B0604030504040204" pitchFamily="50" charset="-128"/>
                    <a:ea typeface="Meiryo UI" panose="020B0604030504040204" pitchFamily="50" charset="-128"/>
                  </a:rPr>
                  <a:t>日興証券</a:t>
                </a:r>
                <a:r>
                  <a:rPr kumimoji="1" lang="ja-JP" altLang="en-US">
                    <a:solidFill>
                      <a:schemeClr val="tx1"/>
                    </a:solidFill>
                    <a:latin typeface="Meiryo UI" panose="020B0604030504040204" pitchFamily="50" charset="-128"/>
                    <a:ea typeface="Meiryo UI" panose="020B0604030504040204" pitchFamily="50" charset="-128"/>
                  </a:rPr>
                  <a:t>の</a:t>
                </a:r>
                <a:endParaRPr kumimoji="1" lang="en-US" altLang="ja-JP" sz="2800">
                  <a:solidFill>
                    <a:schemeClr val="tx1"/>
                  </a:solidFill>
                  <a:latin typeface="Meiryo UI" panose="020B0604030504040204" pitchFamily="50" charset="-128"/>
                  <a:ea typeface="Meiryo UI" panose="020B0604030504040204" pitchFamily="50" charset="-128"/>
                </a:endParaRPr>
              </a:p>
              <a:p>
                <a:pPr algn="ctr"/>
                <a:r>
                  <a:rPr kumimoji="1" lang="ja-JP" altLang="en-US" sz="2800">
                    <a:solidFill>
                      <a:schemeClr val="tx1"/>
                    </a:solidFill>
                    <a:latin typeface="Meiryo UI" panose="020B0604030504040204" pitchFamily="50" charset="-128"/>
                    <a:ea typeface="Meiryo UI" panose="020B0604030504040204" pitchFamily="50" charset="-128"/>
                  </a:rPr>
                  <a:t>キンカブ</a:t>
                </a:r>
              </a:p>
            </p:txBody>
          </p:sp>
        </p:grpSp>
        <p:grpSp>
          <p:nvGrpSpPr>
            <p:cNvPr id="15" name="グループ化 14">
              <a:extLst>
                <a:ext uri="{FF2B5EF4-FFF2-40B4-BE49-F238E27FC236}">
                  <a16:creationId xmlns:a16="http://schemas.microsoft.com/office/drawing/2014/main" id="{494B161F-78BA-0FE5-B101-DAB7BC4554F1}"/>
                </a:ext>
              </a:extLst>
            </p:cNvPr>
            <p:cNvGrpSpPr/>
            <p:nvPr/>
          </p:nvGrpSpPr>
          <p:grpSpPr>
            <a:xfrm>
              <a:off x="2337662" y="1841525"/>
              <a:ext cx="3544797" cy="2138856"/>
              <a:chOff x="334963" y="851705"/>
              <a:chExt cx="5189938" cy="4584829"/>
            </a:xfrm>
          </p:grpSpPr>
          <p:sp>
            <p:nvSpPr>
              <p:cNvPr id="16" name="四角形: 角を丸くする 15">
                <a:extLst>
                  <a:ext uri="{FF2B5EF4-FFF2-40B4-BE49-F238E27FC236}">
                    <a16:creationId xmlns:a16="http://schemas.microsoft.com/office/drawing/2014/main" id="{B98B005E-5EB2-178C-B0CE-F4B6F3E622DC}"/>
                  </a:ext>
                </a:extLst>
              </p:cNvPr>
              <p:cNvSpPr/>
              <p:nvPr/>
            </p:nvSpPr>
            <p:spPr>
              <a:xfrm>
                <a:off x="334963" y="851705"/>
                <a:ext cx="5189938" cy="4584829"/>
              </a:xfrm>
              <a:prstGeom prst="roundRect">
                <a:avLst>
                  <a:gd name="adj" fmla="val 7599"/>
                </a:avLst>
              </a:prstGeom>
              <a:solidFill>
                <a:srgbClr val="DBDFF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17" name="四角形: 角を丸くする 16">
                <a:extLst>
                  <a:ext uri="{FF2B5EF4-FFF2-40B4-BE49-F238E27FC236}">
                    <a16:creationId xmlns:a16="http://schemas.microsoft.com/office/drawing/2014/main" id="{9AE37982-767A-89DE-27E5-FB0165E7B6CF}"/>
                  </a:ext>
                </a:extLst>
              </p:cNvPr>
              <p:cNvSpPr/>
              <p:nvPr/>
            </p:nvSpPr>
            <p:spPr>
              <a:xfrm>
                <a:off x="570869" y="1251278"/>
                <a:ext cx="4718124" cy="3785682"/>
              </a:xfrm>
              <a:prstGeom prst="roundRect">
                <a:avLst>
                  <a:gd name="adj" fmla="val 75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2800" dirty="0">
                    <a:solidFill>
                      <a:schemeClr val="tx1"/>
                    </a:solidFill>
                    <a:latin typeface="Meiryo UI" panose="020B0604030504040204" pitchFamily="50" charset="-128"/>
                    <a:ea typeface="Meiryo UI" panose="020B0604030504040204" pitchFamily="50" charset="-128"/>
                  </a:rPr>
                  <a:t>SBI</a:t>
                </a:r>
                <a:r>
                  <a:rPr kumimoji="1" lang="ja-JP" altLang="en-US" sz="2800">
                    <a:solidFill>
                      <a:schemeClr val="tx1"/>
                    </a:solidFill>
                    <a:latin typeface="Meiryo UI" panose="020B0604030504040204" pitchFamily="50" charset="-128"/>
                    <a:ea typeface="Meiryo UI" panose="020B0604030504040204" pitchFamily="50" charset="-128"/>
                  </a:rPr>
                  <a:t>証券</a:t>
                </a:r>
                <a:r>
                  <a:rPr kumimoji="1" lang="ja-JP" altLang="en-US">
                    <a:solidFill>
                      <a:schemeClr val="tx1"/>
                    </a:solidFill>
                    <a:latin typeface="Meiryo UI" panose="020B0604030504040204" pitchFamily="50" charset="-128"/>
                    <a:ea typeface="Meiryo UI" panose="020B0604030504040204" pitchFamily="50" charset="-128"/>
                  </a:rPr>
                  <a:t>の</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r>
                  <a:rPr kumimoji="1" lang="en-US" altLang="ja-JP" sz="2800" dirty="0">
                    <a:solidFill>
                      <a:schemeClr val="tx1"/>
                    </a:solidFill>
                    <a:latin typeface="Meiryo UI" panose="020B0604030504040204" pitchFamily="50" charset="-128"/>
                    <a:ea typeface="Meiryo UI" panose="020B0604030504040204" pitchFamily="50" charset="-128"/>
                  </a:rPr>
                  <a:t>S</a:t>
                </a:r>
                <a:r>
                  <a:rPr kumimoji="1" lang="ja-JP" altLang="en-US" sz="2800">
                    <a:solidFill>
                      <a:schemeClr val="tx1"/>
                    </a:solidFill>
                    <a:latin typeface="Meiryo UI" panose="020B0604030504040204" pitchFamily="50" charset="-128"/>
                    <a:ea typeface="Meiryo UI" panose="020B0604030504040204" pitchFamily="50" charset="-128"/>
                  </a:rPr>
                  <a:t>株</a:t>
                </a:r>
              </a:p>
            </p:txBody>
          </p:sp>
        </p:grpSp>
        <p:grpSp>
          <p:nvGrpSpPr>
            <p:cNvPr id="18" name="グループ化 17">
              <a:extLst>
                <a:ext uri="{FF2B5EF4-FFF2-40B4-BE49-F238E27FC236}">
                  <a16:creationId xmlns:a16="http://schemas.microsoft.com/office/drawing/2014/main" id="{911B7248-7419-C115-27F0-ACBF6BFBB6EE}"/>
                </a:ext>
              </a:extLst>
            </p:cNvPr>
            <p:cNvGrpSpPr/>
            <p:nvPr/>
          </p:nvGrpSpPr>
          <p:grpSpPr>
            <a:xfrm>
              <a:off x="6326442" y="1841525"/>
              <a:ext cx="3544797" cy="2138856"/>
              <a:chOff x="334963" y="851705"/>
              <a:chExt cx="5189938" cy="4584829"/>
            </a:xfrm>
          </p:grpSpPr>
          <p:sp>
            <p:nvSpPr>
              <p:cNvPr id="19" name="四角形: 角を丸くする 18">
                <a:extLst>
                  <a:ext uri="{FF2B5EF4-FFF2-40B4-BE49-F238E27FC236}">
                    <a16:creationId xmlns:a16="http://schemas.microsoft.com/office/drawing/2014/main" id="{CF09C9AF-8A1C-0C6C-3A89-DAB3A4E94546}"/>
                  </a:ext>
                </a:extLst>
              </p:cNvPr>
              <p:cNvSpPr/>
              <p:nvPr/>
            </p:nvSpPr>
            <p:spPr>
              <a:xfrm>
                <a:off x="334963" y="851705"/>
                <a:ext cx="5189938" cy="4584829"/>
              </a:xfrm>
              <a:prstGeom prst="roundRect">
                <a:avLst>
                  <a:gd name="adj" fmla="val 7599"/>
                </a:avLst>
              </a:prstGeom>
              <a:solidFill>
                <a:srgbClr val="DBDFF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kumimoji="1" lang="ja-JP" altLang="en-US" b="1">
                  <a:solidFill>
                    <a:srgbClr val="081F5C"/>
                  </a:solidFill>
                  <a:latin typeface="Meiryo UI" panose="020B0604030504040204" pitchFamily="50" charset="-128"/>
                  <a:ea typeface="Meiryo UI" panose="020B0604030504040204" pitchFamily="50" charset="-128"/>
                </a:endParaRPr>
              </a:p>
            </p:txBody>
          </p:sp>
          <p:sp>
            <p:nvSpPr>
              <p:cNvPr id="20" name="四角形: 角を丸くする 19">
                <a:extLst>
                  <a:ext uri="{FF2B5EF4-FFF2-40B4-BE49-F238E27FC236}">
                    <a16:creationId xmlns:a16="http://schemas.microsoft.com/office/drawing/2014/main" id="{B486202C-03A5-0C3A-BC8C-DA691528339F}"/>
                  </a:ext>
                </a:extLst>
              </p:cNvPr>
              <p:cNvSpPr/>
              <p:nvPr/>
            </p:nvSpPr>
            <p:spPr>
              <a:xfrm>
                <a:off x="570869" y="1251278"/>
                <a:ext cx="4718124" cy="3785682"/>
              </a:xfrm>
              <a:prstGeom prst="roundRect">
                <a:avLst>
                  <a:gd name="adj" fmla="val 75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i="0" u="none" strike="noStrike" kern="1200" cap="none" spc="0" normalizeH="0" baseline="0" noProof="0">
                    <a:ln>
                      <a:noFill/>
                    </a:ln>
                    <a:solidFill>
                      <a:srgbClr val="4B4B4B"/>
                    </a:solidFill>
                    <a:effectLst/>
                    <a:uLnTx/>
                    <a:uFillTx/>
                    <a:latin typeface="Meiryo UI" panose="020B0604030504040204" pitchFamily="50" charset="-128"/>
                    <a:ea typeface="Meiryo UI" panose="020B0604030504040204" pitchFamily="50" charset="-128"/>
                  </a:rPr>
                  <a:t>楽天証券</a:t>
                </a:r>
                <a:r>
                  <a:rPr kumimoji="1" lang="ja-JP" altLang="en-US" i="0" u="none" strike="noStrike" kern="1200" cap="none" spc="0" normalizeH="0" baseline="0" noProof="0">
                    <a:ln>
                      <a:noFill/>
                    </a:ln>
                    <a:solidFill>
                      <a:srgbClr val="4B4B4B"/>
                    </a:solidFill>
                    <a:effectLst/>
                    <a:uLnTx/>
                    <a:uFillTx/>
                    <a:latin typeface="Meiryo UI" panose="020B0604030504040204" pitchFamily="50" charset="-128"/>
                    <a:ea typeface="Meiryo UI" panose="020B0604030504040204" pitchFamily="50" charset="-128"/>
                  </a:rPr>
                  <a:t>の</a:t>
                </a:r>
                <a:endParaRPr kumimoji="1" lang="en-US" altLang="ja-JP" sz="2800" i="0" u="none" strike="noStrike" kern="1200" cap="none" spc="0" normalizeH="0" baseline="0" noProof="0">
                  <a:ln>
                    <a:noFill/>
                  </a:ln>
                  <a:solidFill>
                    <a:srgbClr val="4B4B4B"/>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i="0" u="none" strike="noStrike" kern="1200" cap="none" spc="0" normalizeH="0" baseline="0" noProof="0">
                    <a:ln>
                      <a:noFill/>
                    </a:ln>
                    <a:solidFill>
                      <a:srgbClr val="4B4B4B"/>
                    </a:solidFill>
                    <a:effectLst/>
                    <a:uLnTx/>
                    <a:uFillTx/>
                    <a:latin typeface="Meiryo UI" panose="020B0604030504040204" pitchFamily="50" charset="-128"/>
                    <a:ea typeface="Meiryo UI" panose="020B0604030504040204" pitchFamily="50" charset="-128"/>
                  </a:rPr>
                  <a:t>かぶみに</a:t>
                </a:r>
                <a:r>
                  <a:rPr kumimoji="1" lang="en-US" altLang="ja-JP" sz="2800" i="0" u="none" strike="noStrike" kern="1200" cap="none" spc="0" normalizeH="0" baseline="30000" noProof="0">
                    <a:ln>
                      <a:noFill/>
                    </a:ln>
                    <a:solidFill>
                      <a:srgbClr val="4B4B4B"/>
                    </a:solidFill>
                    <a:effectLst/>
                    <a:uLnTx/>
                    <a:uFillTx/>
                    <a:latin typeface="Meiryo UI" panose="020B0604030504040204" pitchFamily="50" charset="-128"/>
                    <a:ea typeface="Meiryo UI" panose="020B0604030504040204" pitchFamily="50" charset="-128"/>
                  </a:rPr>
                  <a:t>®</a:t>
                </a:r>
              </a:p>
            </p:txBody>
          </p:sp>
        </p:grpSp>
      </p:grpSp>
      <p:pic>
        <p:nvPicPr>
          <p:cNvPr id="24" name="グラフィックス 23">
            <a:extLst>
              <a:ext uri="{FF2B5EF4-FFF2-40B4-BE49-F238E27FC236}">
                <a16:creationId xmlns:a16="http://schemas.microsoft.com/office/drawing/2014/main" id="{E243900B-6A8C-90A8-E5CE-AA7FE1089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72" y="2800952"/>
            <a:ext cx="1818629" cy="1267271"/>
          </a:xfrm>
          <a:prstGeom prst="rect">
            <a:avLst/>
          </a:prstGeom>
        </p:spPr>
      </p:pic>
      <p:pic>
        <p:nvPicPr>
          <p:cNvPr id="26" name="グラフィックス 25">
            <a:extLst>
              <a:ext uri="{FF2B5EF4-FFF2-40B4-BE49-F238E27FC236}">
                <a16:creationId xmlns:a16="http://schemas.microsoft.com/office/drawing/2014/main" id="{3A6BD77B-EF6D-F12D-867B-D719E36DFC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25133" y="2704699"/>
            <a:ext cx="1731904" cy="1363524"/>
          </a:xfrm>
          <a:prstGeom prst="rect">
            <a:avLst/>
          </a:prstGeom>
        </p:spPr>
      </p:pic>
    </p:spTree>
    <p:extLst>
      <p:ext uri="{BB962C8B-B14F-4D97-AF65-F5344CB8AC3E}">
        <p14:creationId xmlns:p14="http://schemas.microsoft.com/office/powerpoint/2010/main" val="771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3EED-27EB-9D2A-23AA-15D12102DF43}"/>
            </a:ext>
          </a:extLst>
        </p:cNvPr>
        <p:cNvGrpSpPr/>
        <p:nvPr/>
      </p:nvGrpSpPr>
      <p:grpSpPr>
        <a:xfrm>
          <a:off x="0" y="0"/>
          <a:ext cx="0" cy="0"/>
          <a:chOff x="0" y="0"/>
          <a:chExt cx="0" cy="0"/>
        </a:xfrm>
      </p:grpSpPr>
      <p:sp>
        <p:nvSpPr>
          <p:cNvPr id="18" name="角丸四角形 17">
            <a:extLst>
              <a:ext uri="{FF2B5EF4-FFF2-40B4-BE49-F238E27FC236}">
                <a16:creationId xmlns:a16="http://schemas.microsoft.com/office/drawing/2014/main" id="{FD5CB637-7018-567D-9CDE-7C72AA7A9B0A}"/>
              </a:ext>
            </a:extLst>
          </p:cNvPr>
          <p:cNvSpPr/>
          <p:nvPr/>
        </p:nvSpPr>
        <p:spPr>
          <a:xfrm>
            <a:off x="8127992" y="5467492"/>
            <a:ext cx="3463506" cy="1151021"/>
          </a:xfrm>
          <a:prstGeom prst="roundRect">
            <a:avLst>
              <a:gd name="adj" fmla="val 0"/>
            </a:avLst>
          </a:prstGeom>
          <a:solidFill>
            <a:schemeClr val="accent3">
              <a:lumMod val="20000"/>
              <a:lumOff val="80000"/>
            </a:schemeClr>
          </a:solidFill>
          <a:ln>
            <a:solidFill>
              <a:schemeClr val="tx1">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spc="-67">
                <a:solidFill>
                  <a:schemeClr val="bg1"/>
                </a:solidFill>
                <a:latin typeface="Meiryo" panose="020B0604030504040204" pitchFamily="34" charset="-128"/>
                <a:ea typeface="Meiryo" panose="020B0604030504040204" pitchFamily="34" charset="-128"/>
                <a:cs typeface="+mj-cs"/>
              </a:rPr>
              <a:t>　　　　　　　　　　</a:t>
            </a:r>
            <a:endParaRPr lang="en-US" altLang="ja-JP" sz="2400" spc="-67">
              <a:solidFill>
                <a:schemeClr val="tx1"/>
              </a:solidFill>
              <a:latin typeface="Meiryo" panose="020B0604030504040204" pitchFamily="34" charset="-128"/>
              <a:ea typeface="Meiryo" panose="020B0604030504040204" pitchFamily="34" charset="-128"/>
              <a:cs typeface="+mj-cs"/>
            </a:endParaRPr>
          </a:p>
        </p:txBody>
      </p:sp>
      <p:sp>
        <p:nvSpPr>
          <p:cNvPr id="16" name="角丸四角形 15">
            <a:extLst>
              <a:ext uri="{FF2B5EF4-FFF2-40B4-BE49-F238E27FC236}">
                <a16:creationId xmlns:a16="http://schemas.microsoft.com/office/drawing/2014/main" id="{885FA49F-6BAA-F7D6-1A45-0758F0D2CD41}"/>
              </a:ext>
            </a:extLst>
          </p:cNvPr>
          <p:cNvSpPr/>
          <p:nvPr/>
        </p:nvSpPr>
        <p:spPr>
          <a:xfrm>
            <a:off x="4332345" y="4247370"/>
            <a:ext cx="7259152" cy="1220122"/>
          </a:xfrm>
          <a:prstGeom prst="roundRect">
            <a:avLst>
              <a:gd name="adj" fmla="val 0"/>
            </a:avLst>
          </a:prstGeom>
          <a:solidFill>
            <a:schemeClr val="accent4">
              <a:lumMod val="20000"/>
              <a:lumOff val="80000"/>
            </a:schemeClr>
          </a:solidFill>
          <a:ln>
            <a:solidFill>
              <a:schemeClr val="tx1">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spc="-67">
                <a:solidFill>
                  <a:schemeClr val="bg1"/>
                </a:solidFill>
                <a:latin typeface="Meiryo" panose="020B0604030504040204" pitchFamily="34" charset="-128"/>
                <a:ea typeface="Meiryo" panose="020B0604030504040204" pitchFamily="34" charset="-128"/>
                <a:cs typeface="+mj-cs"/>
              </a:rPr>
              <a:t>　　　　　　　　　　</a:t>
            </a:r>
            <a:endParaRPr lang="en-US" altLang="ja-JP" sz="2400" spc="-67">
              <a:solidFill>
                <a:schemeClr val="tx1"/>
              </a:solidFill>
              <a:latin typeface="Meiryo" panose="020B0604030504040204" pitchFamily="34" charset="-128"/>
              <a:ea typeface="Meiryo" panose="020B0604030504040204" pitchFamily="34" charset="-128"/>
              <a:cs typeface="+mj-cs"/>
            </a:endParaRPr>
          </a:p>
        </p:txBody>
      </p:sp>
      <p:sp>
        <p:nvSpPr>
          <p:cNvPr id="2" name="タイトル 1">
            <a:extLst>
              <a:ext uri="{FF2B5EF4-FFF2-40B4-BE49-F238E27FC236}">
                <a16:creationId xmlns:a16="http://schemas.microsoft.com/office/drawing/2014/main" id="{8D33E218-9DE9-4F30-87ED-986FE9833467}"/>
              </a:ext>
            </a:extLst>
          </p:cNvPr>
          <p:cNvSpPr>
            <a:spLocks noGrp="1"/>
          </p:cNvSpPr>
          <p:nvPr>
            <p:ph type="ctrTitle"/>
          </p:nvPr>
        </p:nvSpPr>
        <p:spPr>
          <a:prstGeom prst="rect">
            <a:avLst/>
          </a:prstGeom>
        </p:spPr>
        <p:txBody>
          <a:bodyPr/>
          <a:lstStyle/>
          <a:p>
            <a:r>
              <a:rPr lang="en" altLang="ja-JP" sz="2200" dirty="0">
                <a:latin typeface="Meiryo UI" panose="020B0604030504040204" pitchFamily="34" charset="-128"/>
                <a:ea typeface="Meiryo UI" panose="020B0604030504040204" pitchFamily="34" charset="-128"/>
              </a:rPr>
              <a:t>GFS</a:t>
            </a:r>
            <a:r>
              <a:rPr lang="en" altLang="ja-JP" sz="2200" dirty="0"/>
              <a:t> </a:t>
            </a:r>
            <a:r>
              <a:rPr lang="en" altLang="ja-JP" sz="2200" dirty="0">
                <a:latin typeface="Meiryo UI" panose="020B0604030504040204" pitchFamily="34" charset="-128"/>
                <a:ea typeface="Meiryo UI" panose="020B0604030504040204" pitchFamily="34" charset="-128"/>
              </a:rPr>
              <a:t>3</a:t>
            </a:r>
            <a:r>
              <a:rPr lang="ja-JP" altLang="en-US" sz="2200"/>
              <a:t>つのプラン</a:t>
            </a:r>
            <a:endParaRPr kumimoji="1" lang="ja-JP" altLang="en-US" sz="2200"/>
          </a:p>
        </p:txBody>
      </p:sp>
      <p:sp>
        <p:nvSpPr>
          <p:cNvPr id="12" name="角丸四角形 11">
            <a:extLst>
              <a:ext uri="{FF2B5EF4-FFF2-40B4-BE49-F238E27FC236}">
                <a16:creationId xmlns:a16="http://schemas.microsoft.com/office/drawing/2014/main" id="{26847EE3-A8A2-4B61-FB27-F81A22305903}"/>
              </a:ext>
            </a:extLst>
          </p:cNvPr>
          <p:cNvSpPr/>
          <p:nvPr/>
        </p:nvSpPr>
        <p:spPr>
          <a:xfrm>
            <a:off x="542009" y="1708469"/>
            <a:ext cx="11049488" cy="2554746"/>
          </a:xfrm>
          <a:prstGeom prst="roundRect">
            <a:avLst>
              <a:gd name="adj" fmla="val 0"/>
            </a:avLst>
          </a:prstGeom>
          <a:solidFill>
            <a:schemeClr val="accent1">
              <a:lumMod val="20000"/>
              <a:lumOff val="80000"/>
            </a:schemeClr>
          </a:solidFill>
          <a:ln>
            <a:solidFill>
              <a:schemeClr val="tx1">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spc="-67">
                <a:solidFill>
                  <a:schemeClr val="bg1"/>
                </a:solidFill>
                <a:latin typeface="Meiryo" panose="020B0604030504040204" pitchFamily="34" charset="-128"/>
                <a:ea typeface="Meiryo" panose="020B0604030504040204" pitchFamily="34" charset="-128"/>
                <a:cs typeface="+mj-cs"/>
              </a:rPr>
              <a:t>　　　　　　　　　　</a:t>
            </a:r>
            <a:endParaRPr lang="en-US" altLang="ja-JP" sz="2400" spc="-67">
              <a:solidFill>
                <a:schemeClr val="tx1"/>
              </a:solidFill>
              <a:latin typeface="Meiryo" panose="020B0604030504040204" pitchFamily="34" charset="-128"/>
              <a:ea typeface="Meiryo" panose="020B0604030504040204" pitchFamily="34" charset="-128"/>
              <a:cs typeface="+mj-cs"/>
            </a:endParaRPr>
          </a:p>
        </p:txBody>
      </p:sp>
      <p:sp>
        <p:nvSpPr>
          <p:cNvPr id="15" name="角丸四角形 14">
            <a:extLst>
              <a:ext uri="{FF2B5EF4-FFF2-40B4-BE49-F238E27FC236}">
                <a16:creationId xmlns:a16="http://schemas.microsoft.com/office/drawing/2014/main" id="{E550C9FC-EEC3-C3D4-2579-3EA0C7B7E105}"/>
              </a:ext>
            </a:extLst>
          </p:cNvPr>
          <p:cNvSpPr/>
          <p:nvPr/>
        </p:nvSpPr>
        <p:spPr>
          <a:xfrm>
            <a:off x="729948" y="1841723"/>
            <a:ext cx="7060511" cy="2197883"/>
          </a:xfrm>
          <a:prstGeom prst="roundRect">
            <a:avLst>
              <a:gd name="adj" fmla="val 0"/>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nSpc>
                <a:spcPts val="4000"/>
              </a:lnSpc>
            </a:pPr>
            <a:r>
              <a:rPr lang="en-US" altLang="ja-JP" sz="2400" b="1" spc="-67" dirty="0">
                <a:solidFill>
                  <a:srgbClr val="081168"/>
                </a:solidFill>
                <a:latin typeface="BIZ UDGothic" panose="020B0400000000000000" pitchFamily="49" charset="-128"/>
                <a:ea typeface="BIZ UDGothic" panose="020B0400000000000000" pitchFamily="49" charset="-128"/>
                <a:cs typeface="+mj-cs"/>
              </a:rPr>
              <a:t>① </a:t>
            </a:r>
            <a:r>
              <a:rPr lang="ja-JP" altLang="en-US" sz="2400" b="1" spc="-67">
                <a:solidFill>
                  <a:srgbClr val="081168"/>
                </a:solidFill>
                <a:latin typeface="BIZ UDGothic" panose="020B0400000000000000" pitchFamily="49" charset="-128"/>
                <a:ea typeface="BIZ UDGothic" panose="020B0400000000000000" pitchFamily="49" charset="-128"/>
                <a:cs typeface="+mj-cs"/>
              </a:rPr>
              <a:t>ライブ講義を含む</a:t>
            </a:r>
            <a:r>
              <a:rPr lang="en-US" altLang="ja-JP" sz="2400" b="1" spc="-67" dirty="0">
                <a:solidFill>
                  <a:srgbClr val="081168"/>
                </a:solidFill>
                <a:latin typeface="BIZ UDGothic" panose="020B0400000000000000" pitchFamily="49" charset="-128"/>
                <a:ea typeface="BIZ UDGothic" panose="020B0400000000000000" pitchFamily="49" charset="-128"/>
                <a:cs typeface="+mj-cs"/>
              </a:rPr>
              <a:t> </a:t>
            </a:r>
            <a:r>
              <a:rPr lang="ja-JP" altLang="en-US" sz="2400" b="1" spc="-67">
                <a:solidFill>
                  <a:srgbClr val="081168"/>
                </a:solidFill>
                <a:latin typeface="BIZ UDGothic" panose="020B0400000000000000" pitchFamily="49" charset="-128"/>
                <a:ea typeface="BIZ UDGothic" panose="020B0400000000000000" pitchFamily="49" charset="-128"/>
                <a:cs typeface="+mj-cs"/>
              </a:rPr>
              <a:t>全講義の視聴</a:t>
            </a:r>
            <a:endParaRPr lang="en-US" altLang="ja-JP" sz="2400" b="1" spc="-67" dirty="0">
              <a:solidFill>
                <a:srgbClr val="081168"/>
              </a:solidFill>
              <a:latin typeface="BIZ UDGothic" panose="020B0400000000000000" pitchFamily="49" charset="-128"/>
              <a:ea typeface="BIZ UDGothic" panose="020B0400000000000000" pitchFamily="49" charset="-128"/>
              <a:cs typeface="+mj-cs"/>
            </a:endParaRPr>
          </a:p>
          <a:p>
            <a:pPr>
              <a:lnSpc>
                <a:spcPts val="4000"/>
              </a:lnSpc>
            </a:pPr>
            <a:r>
              <a:rPr lang="en-US" altLang="ja-JP" sz="2400" b="1" spc="-67" dirty="0">
                <a:solidFill>
                  <a:srgbClr val="081168"/>
                </a:solidFill>
                <a:latin typeface="BIZ UDGothic" panose="020B0400000000000000" pitchFamily="49" charset="-128"/>
                <a:ea typeface="BIZ UDGothic" panose="020B0400000000000000" pitchFamily="49" charset="-128"/>
                <a:cs typeface="+mj-cs"/>
              </a:rPr>
              <a:t>② </a:t>
            </a:r>
            <a:r>
              <a:rPr lang="ja-JP" altLang="en-US" sz="2400" b="1" spc="-67">
                <a:solidFill>
                  <a:srgbClr val="081168"/>
                </a:solidFill>
                <a:latin typeface="BIZ UDGothic" panose="020B0400000000000000" pitchFamily="49" charset="-128"/>
                <a:ea typeface="BIZ UDGothic" panose="020B0400000000000000" pitchFamily="49" charset="-128"/>
                <a:cs typeface="+mj-cs"/>
              </a:rPr>
              <a:t>銘柄分析ツール（通称</a:t>
            </a:r>
            <a:r>
              <a:rPr lang="en-US" altLang="ja-JP" sz="2400" b="1" spc="-67" dirty="0">
                <a:solidFill>
                  <a:srgbClr val="081168"/>
                </a:solidFill>
                <a:latin typeface="BIZ UDGothic" panose="020B0400000000000000" pitchFamily="49" charset="-128"/>
                <a:ea typeface="BIZ UDGothic" panose="020B0400000000000000" pitchFamily="49" charset="-128"/>
                <a:cs typeface="+mj-cs"/>
              </a:rPr>
              <a:t> GFS</a:t>
            </a:r>
            <a:r>
              <a:rPr lang="ja-JP" altLang="en-US" sz="2400" b="1" spc="-67">
                <a:solidFill>
                  <a:srgbClr val="081168"/>
                </a:solidFill>
                <a:latin typeface="BIZ UDGothic" panose="020B0400000000000000" pitchFamily="49" charset="-128"/>
                <a:ea typeface="BIZ UDGothic" panose="020B0400000000000000" pitchFamily="49" charset="-128"/>
                <a:cs typeface="+mj-cs"/>
              </a:rPr>
              <a:t>の眼）</a:t>
            </a:r>
            <a:endParaRPr lang="en-US" altLang="ja-JP" sz="2400" b="1" spc="-67" dirty="0">
              <a:solidFill>
                <a:srgbClr val="081168"/>
              </a:solidFill>
              <a:latin typeface="BIZ UDGothic" panose="020B0400000000000000" pitchFamily="49" charset="-128"/>
              <a:ea typeface="BIZ UDGothic" panose="020B0400000000000000" pitchFamily="49" charset="-128"/>
              <a:cs typeface="+mj-cs"/>
            </a:endParaRPr>
          </a:p>
          <a:p>
            <a:pPr>
              <a:lnSpc>
                <a:spcPts val="4000"/>
              </a:lnSpc>
            </a:pPr>
            <a:r>
              <a:rPr lang="en-US" altLang="ja-JP" sz="2400" b="1" spc="-67" dirty="0">
                <a:solidFill>
                  <a:srgbClr val="081168"/>
                </a:solidFill>
                <a:latin typeface="BIZ UDGothic" panose="020B0400000000000000" pitchFamily="49" charset="-128"/>
                <a:ea typeface="BIZ UDGothic" panose="020B0400000000000000" pitchFamily="49" charset="-128"/>
                <a:cs typeface="+mj-cs"/>
              </a:rPr>
              <a:t>③ </a:t>
            </a:r>
            <a:r>
              <a:rPr lang="ja-JP" altLang="en-US" sz="2400" b="1" spc="-67">
                <a:solidFill>
                  <a:srgbClr val="081168"/>
                </a:solidFill>
                <a:latin typeface="BIZ UDGothic" panose="020B0400000000000000" pitchFamily="49" charset="-128"/>
                <a:ea typeface="BIZ UDGothic" panose="020B0400000000000000" pitchFamily="49" charset="-128"/>
                <a:cs typeface="+mj-cs"/>
              </a:rPr>
              <a:t>専任コンサルタントへの相談</a:t>
            </a:r>
            <a:endParaRPr lang="en-US" altLang="ja-JP" sz="2400" b="1" spc="-67" dirty="0">
              <a:solidFill>
                <a:srgbClr val="081168"/>
              </a:solidFill>
              <a:latin typeface="BIZ UDGothic" panose="020B0400000000000000" pitchFamily="49" charset="-128"/>
              <a:ea typeface="BIZ UDGothic" panose="020B0400000000000000" pitchFamily="49" charset="-128"/>
              <a:cs typeface="+mj-cs"/>
            </a:endParaRPr>
          </a:p>
          <a:p>
            <a:pPr>
              <a:lnSpc>
                <a:spcPts val="4000"/>
              </a:lnSpc>
            </a:pPr>
            <a:r>
              <a:rPr lang="en-US" altLang="ja-JP" sz="2400" b="1" spc="-67" dirty="0">
                <a:solidFill>
                  <a:srgbClr val="081168"/>
                </a:solidFill>
                <a:latin typeface="BIZ UDGothic" panose="020B0400000000000000" pitchFamily="49" charset="-128"/>
                <a:ea typeface="BIZ UDGothic" panose="020B0400000000000000" pitchFamily="49" charset="-128"/>
                <a:cs typeface="+mj-cs"/>
              </a:rPr>
              <a:t>④ </a:t>
            </a:r>
            <a:r>
              <a:rPr lang="ja-JP" altLang="en-US" sz="2400" b="1" spc="-67">
                <a:solidFill>
                  <a:srgbClr val="081168"/>
                </a:solidFill>
                <a:latin typeface="BIZ UDGothic" panose="020B0400000000000000" pitchFamily="49" charset="-128"/>
                <a:ea typeface="BIZ UDGothic" panose="020B0400000000000000" pitchFamily="49" charset="-128"/>
                <a:cs typeface="+mj-cs"/>
              </a:rPr>
              <a:t>講師や投資仲間と交流できる掲示板</a:t>
            </a:r>
            <a:endParaRPr lang="en-US" altLang="ja-JP" sz="2400" b="1" spc="-67" dirty="0">
              <a:solidFill>
                <a:srgbClr val="081168"/>
              </a:solidFill>
              <a:latin typeface="BIZ UDGothic" panose="020B0400000000000000" pitchFamily="49" charset="-128"/>
              <a:ea typeface="BIZ UDGothic" panose="020B0400000000000000" pitchFamily="49" charset="-128"/>
              <a:cs typeface="+mj-cs"/>
            </a:endParaRPr>
          </a:p>
        </p:txBody>
      </p:sp>
      <p:sp>
        <p:nvSpPr>
          <p:cNvPr id="17" name="角丸四角形 16">
            <a:extLst>
              <a:ext uri="{FF2B5EF4-FFF2-40B4-BE49-F238E27FC236}">
                <a16:creationId xmlns:a16="http://schemas.microsoft.com/office/drawing/2014/main" id="{91D095E0-9236-C99D-8DDD-20B00B12C0E3}"/>
              </a:ext>
            </a:extLst>
          </p:cNvPr>
          <p:cNvSpPr/>
          <p:nvPr/>
        </p:nvSpPr>
        <p:spPr>
          <a:xfrm>
            <a:off x="4538451" y="4533022"/>
            <a:ext cx="4702031" cy="621322"/>
          </a:xfrm>
          <a:prstGeom prst="roundRect">
            <a:avLst>
              <a:gd name="adj" fmla="val 0"/>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2400" b="1" spc="-67" dirty="0">
                <a:solidFill>
                  <a:srgbClr val="081168"/>
                </a:solidFill>
                <a:latin typeface="BIZ UDGothic" panose="020B0400000000000000" pitchFamily="49" charset="-128"/>
                <a:ea typeface="BIZ UDGothic" panose="020B0400000000000000" pitchFamily="49" charset="-128"/>
              </a:rPr>
              <a:t>⑤ </a:t>
            </a:r>
            <a:r>
              <a:rPr lang="ja-JP" altLang="en-US" sz="2400" b="1" spc="-67">
                <a:solidFill>
                  <a:srgbClr val="081168"/>
                </a:solidFill>
                <a:latin typeface="BIZ UDGothic" panose="020B0400000000000000" pitchFamily="49" charset="-128"/>
                <a:ea typeface="BIZ UDGothic" panose="020B0400000000000000" pitchFamily="49" charset="-128"/>
              </a:rPr>
              <a:t>相場分析力アップゼミ</a:t>
            </a:r>
            <a:endParaRPr lang="en-US" altLang="ja-JP" sz="2400" b="1" spc="-67" dirty="0">
              <a:solidFill>
                <a:srgbClr val="081168"/>
              </a:solidFill>
              <a:latin typeface="BIZ UDGothic" panose="020B0400000000000000" pitchFamily="49" charset="-128"/>
              <a:ea typeface="BIZ UDGothic" panose="020B0400000000000000" pitchFamily="49" charset="-128"/>
            </a:endParaRPr>
          </a:p>
        </p:txBody>
      </p:sp>
      <p:sp>
        <p:nvSpPr>
          <p:cNvPr id="19" name="角丸四角形 18">
            <a:extLst>
              <a:ext uri="{FF2B5EF4-FFF2-40B4-BE49-F238E27FC236}">
                <a16:creationId xmlns:a16="http://schemas.microsoft.com/office/drawing/2014/main" id="{0781408F-F525-AB95-223B-B99D472673A1}"/>
              </a:ext>
            </a:extLst>
          </p:cNvPr>
          <p:cNvSpPr/>
          <p:nvPr/>
        </p:nvSpPr>
        <p:spPr>
          <a:xfrm>
            <a:off x="8182378" y="5732341"/>
            <a:ext cx="3668362" cy="621322"/>
          </a:xfrm>
          <a:prstGeom prst="roundRect">
            <a:avLst>
              <a:gd name="adj" fmla="val 0"/>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2400" b="1" spc="-67" dirty="0">
                <a:solidFill>
                  <a:srgbClr val="081168"/>
                </a:solidFill>
                <a:latin typeface="BIZ UDGothic" panose="020B0400000000000000" pitchFamily="49" charset="-128"/>
                <a:ea typeface="BIZ UDGothic" panose="020B0400000000000000" pitchFamily="49" charset="-128"/>
              </a:rPr>
              <a:t>⑥ </a:t>
            </a:r>
            <a:r>
              <a:rPr lang="ja-JP" altLang="en-US" sz="2400" b="1" spc="-67">
                <a:solidFill>
                  <a:srgbClr val="081168"/>
                </a:solidFill>
                <a:latin typeface="BIZ UDGothic" panose="020B0400000000000000" pitchFamily="49" charset="-128"/>
                <a:ea typeface="BIZ UDGothic" panose="020B0400000000000000" pitchFamily="49" charset="-128"/>
              </a:rPr>
              <a:t>個別株実践勉強ゼミ</a:t>
            </a:r>
            <a:endParaRPr lang="en-US" altLang="ja-JP" sz="2400" b="1" spc="-67" dirty="0">
              <a:solidFill>
                <a:srgbClr val="081168"/>
              </a:solidFill>
              <a:latin typeface="BIZ UDGothic" panose="020B0400000000000000" pitchFamily="49" charset="-128"/>
              <a:ea typeface="BIZ UDGothic" panose="020B0400000000000000" pitchFamily="49" charset="-128"/>
            </a:endParaRPr>
          </a:p>
        </p:txBody>
      </p:sp>
      <p:sp>
        <p:nvSpPr>
          <p:cNvPr id="8" name="片側の 2 つの角を丸めた四角形 7">
            <a:extLst>
              <a:ext uri="{FF2B5EF4-FFF2-40B4-BE49-F238E27FC236}">
                <a16:creationId xmlns:a16="http://schemas.microsoft.com/office/drawing/2014/main" id="{13628DB3-08E9-9C1D-C48B-FC1FC93BB02D}"/>
              </a:ext>
            </a:extLst>
          </p:cNvPr>
          <p:cNvSpPr/>
          <p:nvPr/>
        </p:nvSpPr>
        <p:spPr>
          <a:xfrm>
            <a:off x="8127992" y="1061389"/>
            <a:ext cx="3463505" cy="632340"/>
          </a:xfrm>
          <a:prstGeom prst="round2Same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bg2">
                  <a:lumMod val="2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grpSp>
        <p:nvGrpSpPr>
          <p:cNvPr id="9" name="グループ化 8">
            <a:extLst>
              <a:ext uri="{FF2B5EF4-FFF2-40B4-BE49-F238E27FC236}">
                <a16:creationId xmlns:a16="http://schemas.microsoft.com/office/drawing/2014/main" id="{7974B4ED-130A-C04B-D02E-2121D2228080}"/>
              </a:ext>
            </a:extLst>
          </p:cNvPr>
          <p:cNvGrpSpPr/>
          <p:nvPr/>
        </p:nvGrpSpPr>
        <p:grpSpPr>
          <a:xfrm>
            <a:off x="8545908" y="1155678"/>
            <a:ext cx="2710560" cy="466676"/>
            <a:chOff x="8709255" y="932244"/>
            <a:chExt cx="2415774" cy="466676"/>
          </a:xfrm>
        </p:grpSpPr>
        <p:sp>
          <p:nvSpPr>
            <p:cNvPr id="10" name="テキスト ボックス 9">
              <a:extLst>
                <a:ext uri="{FF2B5EF4-FFF2-40B4-BE49-F238E27FC236}">
                  <a16:creationId xmlns:a16="http://schemas.microsoft.com/office/drawing/2014/main" id="{62379A0E-9D30-47BA-3451-600D8FAA5FA4}"/>
                </a:ext>
              </a:extLst>
            </p:cNvPr>
            <p:cNvSpPr txBox="1"/>
            <p:nvPr/>
          </p:nvSpPr>
          <p:spPr>
            <a:xfrm>
              <a:off x="8709257" y="932244"/>
              <a:ext cx="2415772" cy="461665"/>
            </a:xfrm>
            <a:prstGeom prst="rect">
              <a:avLst/>
            </a:prstGeom>
            <a:noFill/>
          </p:spPr>
          <p:txBody>
            <a:bodyPr wrap="square" rtlCol="0">
              <a:spAutoFit/>
            </a:bodyPr>
            <a:lstStyle/>
            <a:p>
              <a:pPr algn="ctr"/>
              <a:r>
                <a:rPr lang="ja-JP" altLang="en-US" sz="2400" b="1">
                  <a:ln w="22225">
                    <a:solidFill>
                      <a:schemeClr val="bg1"/>
                    </a:solidFill>
                  </a:ln>
                  <a:latin typeface="BIZ UDGothic" panose="020B0400000000000000" pitchFamily="49" charset="-128"/>
                  <a:ea typeface="BIZ UDGothic" panose="020B0400000000000000" pitchFamily="49" charset="-128"/>
                </a:rPr>
                <a:t>プラチナプラン</a:t>
              </a:r>
            </a:p>
          </p:txBody>
        </p:sp>
        <p:sp>
          <p:nvSpPr>
            <p:cNvPr id="11" name="テキスト ボックス 10">
              <a:extLst>
                <a:ext uri="{FF2B5EF4-FFF2-40B4-BE49-F238E27FC236}">
                  <a16:creationId xmlns:a16="http://schemas.microsoft.com/office/drawing/2014/main" id="{BC737462-CD02-5EF5-FD2D-2B819D32BE01}"/>
                </a:ext>
              </a:extLst>
            </p:cNvPr>
            <p:cNvSpPr txBox="1"/>
            <p:nvPr/>
          </p:nvSpPr>
          <p:spPr>
            <a:xfrm>
              <a:off x="8709255" y="937255"/>
              <a:ext cx="2415772" cy="461665"/>
            </a:xfrm>
            <a:prstGeom prst="rect">
              <a:avLst/>
            </a:prstGeom>
            <a:noFill/>
          </p:spPr>
          <p:txBody>
            <a:bodyPr wrap="square" rtlCol="0">
              <a:spAutoFit/>
            </a:bodyPr>
            <a:lstStyle/>
            <a:p>
              <a:pPr algn="ctr"/>
              <a:r>
                <a:rPr lang="ja-JP" altLang="en-US" sz="2400" b="1">
                  <a:ln w="22225">
                    <a:noFill/>
                  </a:ln>
                  <a:latin typeface="BIZ UDGothic" panose="020B0400000000000000" pitchFamily="49" charset="-128"/>
                  <a:ea typeface="BIZ UDGothic" panose="020B0400000000000000" pitchFamily="49" charset="-128"/>
                </a:rPr>
                <a:t>プラチナプラン</a:t>
              </a:r>
            </a:p>
          </p:txBody>
        </p:sp>
      </p:grpSp>
      <p:sp>
        <p:nvSpPr>
          <p:cNvPr id="13" name="片側の 2 つの角を丸めた四角形 12">
            <a:extLst>
              <a:ext uri="{FF2B5EF4-FFF2-40B4-BE49-F238E27FC236}">
                <a16:creationId xmlns:a16="http://schemas.microsoft.com/office/drawing/2014/main" id="{84F33B14-3FAD-1539-51DC-B6BF4EDA832E}"/>
              </a:ext>
            </a:extLst>
          </p:cNvPr>
          <p:cNvSpPr/>
          <p:nvPr/>
        </p:nvSpPr>
        <p:spPr>
          <a:xfrm>
            <a:off x="542009" y="1065177"/>
            <a:ext cx="3458114" cy="629637"/>
          </a:xfrm>
          <a:prstGeom prst="round2SameRect">
            <a:avLst/>
          </a:prstGeom>
          <a:gradFill flip="none" rotWithShape="1">
            <a:gsLst>
              <a:gs pos="18000">
                <a:schemeClr val="accent1">
                  <a:lumMod val="40000"/>
                  <a:lumOff val="60000"/>
                </a:schemeClr>
              </a:gs>
              <a:gs pos="6000">
                <a:srgbClr val="A2B9E2"/>
              </a:gs>
              <a:gs pos="73000">
                <a:schemeClr val="accent1">
                  <a:lumMod val="10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grpSp>
        <p:nvGrpSpPr>
          <p:cNvPr id="14" name="グループ化 13">
            <a:extLst>
              <a:ext uri="{FF2B5EF4-FFF2-40B4-BE49-F238E27FC236}">
                <a16:creationId xmlns:a16="http://schemas.microsoft.com/office/drawing/2014/main" id="{87D3D8B4-6CFD-A4D6-E9F1-F1A4B422422A}"/>
              </a:ext>
            </a:extLst>
          </p:cNvPr>
          <p:cNvGrpSpPr/>
          <p:nvPr/>
        </p:nvGrpSpPr>
        <p:grpSpPr>
          <a:xfrm>
            <a:off x="714922" y="1156302"/>
            <a:ext cx="3082251" cy="462410"/>
            <a:chOff x="714922" y="902302"/>
            <a:chExt cx="3082251" cy="462410"/>
          </a:xfrm>
        </p:grpSpPr>
        <p:sp>
          <p:nvSpPr>
            <p:cNvPr id="20" name="テキスト ボックス 19">
              <a:extLst>
                <a:ext uri="{FF2B5EF4-FFF2-40B4-BE49-F238E27FC236}">
                  <a16:creationId xmlns:a16="http://schemas.microsoft.com/office/drawing/2014/main" id="{C18D0AE5-3A3C-5022-58D5-C9D38DFC6ADE}"/>
                </a:ext>
              </a:extLst>
            </p:cNvPr>
            <p:cNvSpPr txBox="1"/>
            <p:nvPr/>
          </p:nvSpPr>
          <p:spPr>
            <a:xfrm>
              <a:off x="726600" y="902302"/>
              <a:ext cx="3044381" cy="461665"/>
            </a:xfrm>
            <a:prstGeom prst="rect">
              <a:avLst/>
            </a:prstGeom>
            <a:noFill/>
          </p:spPr>
          <p:txBody>
            <a:bodyPr wrap="square" rtlCol="0">
              <a:spAutoFit/>
            </a:bodyPr>
            <a:lstStyle/>
            <a:p>
              <a:pPr algn="ctr"/>
              <a:r>
                <a:rPr lang="ja-JP" altLang="en-US" sz="2400" b="1">
                  <a:ln w="22225">
                    <a:solidFill>
                      <a:schemeClr val="bg1"/>
                    </a:solidFill>
                  </a:ln>
                  <a:latin typeface="BIZ UDGothic" panose="020B0400000000000000" pitchFamily="49" charset="-128"/>
                  <a:ea typeface="BIZ UDGothic" panose="020B0400000000000000" pitchFamily="49" charset="-128"/>
                </a:rPr>
                <a:t>スタンダードプラン</a:t>
              </a:r>
            </a:p>
          </p:txBody>
        </p:sp>
        <p:sp>
          <p:nvSpPr>
            <p:cNvPr id="21" name="テキスト ボックス 20">
              <a:extLst>
                <a:ext uri="{FF2B5EF4-FFF2-40B4-BE49-F238E27FC236}">
                  <a16:creationId xmlns:a16="http://schemas.microsoft.com/office/drawing/2014/main" id="{6516456C-ADAB-A59D-F695-C751CA05DFC0}"/>
                </a:ext>
              </a:extLst>
            </p:cNvPr>
            <p:cNvSpPr txBox="1"/>
            <p:nvPr/>
          </p:nvSpPr>
          <p:spPr>
            <a:xfrm>
              <a:off x="714922" y="903047"/>
              <a:ext cx="3082251" cy="461665"/>
            </a:xfrm>
            <a:prstGeom prst="rect">
              <a:avLst/>
            </a:prstGeom>
            <a:noFill/>
          </p:spPr>
          <p:txBody>
            <a:bodyPr wrap="square" rtlCol="0">
              <a:spAutoFit/>
            </a:bodyPr>
            <a:lstStyle/>
            <a:p>
              <a:pPr algn="ctr"/>
              <a:r>
                <a:rPr lang="ja-JP" altLang="en-US" sz="2400" b="1">
                  <a:ln w="22225">
                    <a:noFill/>
                  </a:ln>
                  <a:solidFill>
                    <a:schemeClr val="accent1">
                      <a:lumMod val="75000"/>
                    </a:schemeClr>
                  </a:solidFill>
                  <a:latin typeface="BIZ UDGothic" panose="020B0400000000000000" pitchFamily="49" charset="-128"/>
                  <a:ea typeface="BIZ UDGothic" panose="020B0400000000000000" pitchFamily="49" charset="-128"/>
                </a:rPr>
                <a:t>スタンダードプラン</a:t>
              </a:r>
            </a:p>
          </p:txBody>
        </p:sp>
      </p:grpSp>
      <p:sp>
        <p:nvSpPr>
          <p:cNvPr id="22" name="片側の 2 つの角を丸めた四角形 21">
            <a:extLst>
              <a:ext uri="{FF2B5EF4-FFF2-40B4-BE49-F238E27FC236}">
                <a16:creationId xmlns:a16="http://schemas.microsoft.com/office/drawing/2014/main" id="{46A7F5B3-6041-4EFA-E2B6-0CAC1D6B9F02}"/>
              </a:ext>
            </a:extLst>
          </p:cNvPr>
          <p:cNvSpPr/>
          <p:nvPr/>
        </p:nvSpPr>
        <p:spPr>
          <a:xfrm>
            <a:off x="4332345" y="1065177"/>
            <a:ext cx="3458114" cy="646716"/>
          </a:xfrm>
          <a:prstGeom prst="round2Same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grpSp>
        <p:nvGrpSpPr>
          <p:cNvPr id="3" name="グループ化 2">
            <a:extLst>
              <a:ext uri="{FF2B5EF4-FFF2-40B4-BE49-F238E27FC236}">
                <a16:creationId xmlns:a16="http://schemas.microsoft.com/office/drawing/2014/main" id="{847421C5-6D92-BCA3-C2BA-0E50BF9A51CB}"/>
              </a:ext>
            </a:extLst>
          </p:cNvPr>
          <p:cNvGrpSpPr/>
          <p:nvPr/>
        </p:nvGrpSpPr>
        <p:grpSpPr>
          <a:xfrm>
            <a:off x="4794617" y="1158140"/>
            <a:ext cx="2602766" cy="462782"/>
            <a:chOff x="4794617" y="1158140"/>
            <a:chExt cx="2602766" cy="462782"/>
          </a:xfrm>
        </p:grpSpPr>
        <p:sp>
          <p:nvSpPr>
            <p:cNvPr id="23" name="テキスト ボックス 22">
              <a:extLst>
                <a:ext uri="{FF2B5EF4-FFF2-40B4-BE49-F238E27FC236}">
                  <a16:creationId xmlns:a16="http://schemas.microsoft.com/office/drawing/2014/main" id="{FCA554D5-69F2-A5D1-70D1-33DA371CF066}"/>
                </a:ext>
              </a:extLst>
            </p:cNvPr>
            <p:cNvSpPr txBox="1"/>
            <p:nvPr/>
          </p:nvSpPr>
          <p:spPr>
            <a:xfrm>
              <a:off x="4794618" y="1158140"/>
              <a:ext cx="2602765" cy="461665"/>
            </a:xfrm>
            <a:prstGeom prst="rect">
              <a:avLst/>
            </a:prstGeom>
            <a:noFill/>
          </p:spPr>
          <p:txBody>
            <a:bodyPr wrap="square" rtlCol="0">
              <a:spAutoFit/>
            </a:bodyPr>
            <a:lstStyle/>
            <a:p>
              <a:pPr algn="ctr"/>
              <a:r>
                <a:rPr lang="ja-JP" altLang="en-US" sz="2400" b="1">
                  <a:ln w="22225">
                    <a:solidFill>
                      <a:schemeClr val="bg1"/>
                    </a:solidFill>
                  </a:ln>
                  <a:latin typeface="BIZ UDGothic" panose="020B0400000000000000" pitchFamily="49" charset="-128"/>
                  <a:ea typeface="BIZ UDGothic" panose="020B0400000000000000" pitchFamily="49" charset="-128"/>
                </a:rPr>
                <a:t>ゴールドプラン</a:t>
              </a:r>
            </a:p>
          </p:txBody>
        </p:sp>
        <p:sp>
          <p:nvSpPr>
            <p:cNvPr id="24" name="テキスト ボックス 23">
              <a:extLst>
                <a:ext uri="{FF2B5EF4-FFF2-40B4-BE49-F238E27FC236}">
                  <a16:creationId xmlns:a16="http://schemas.microsoft.com/office/drawing/2014/main" id="{1645B0F9-0F76-6521-8F98-BEC39882F662}"/>
                </a:ext>
              </a:extLst>
            </p:cNvPr>
            <p:cNvSpPr txBox="1"/>
            <p:nvPr/>
          </p:nvSpPr>
          <p:spPr>
            <a:xfrm>
              <a:off x="4794617" y="1159257"/>
              <a:ext cx="2602765" cy="461665"/>
            </a:xfrm>
            <a:prstGeom prst="rect">
              <a:avLst/>
            </a:prstGeom>
            <a:noFill/>
          </p:spPr>
          <p:txBody>
            <a:bodyPr wrap="square" rtlCol="0">
              <a:spAutoFit/>
            </a:bodyPr>
            <a:lstStyle/>
            <a:p>
              <a:pPr algn="ctr"/>
              <a:r>
                <a:rPr lang="ja-JP" altLang="en-US" sz="2400" b="1">
                  <a:ln w="22225">
                    <a:noFill/>
                  </a:ln>
                  <a:solidFill>
                    <a:schemeClr val="accent4">
                      <a:lumMod val="50000"/>
                    </a:schemeClr>
                  </a:solidFill>
                  <a:latin typeface="BIZ UDGothic" panose="020B0400000000000000" pitchFamily="49" charset="-128"/>
                  <a:ea typeface="BIZ UDGothic" panose="020B0400000000000000" pitchFamily="49" charset="-128"/>
                </a:rPr>
                <a:t>ゴールドプラン</a:t>
              </a:r>
            </a:p>
          </p:txBody>
        </p:sp>
      </p:grpSp>
      <p:sp>
        <p:nvSpPr>
          <p:cNvPr id="26" name="円/楕円 25">
            <a:extLst>
              <a:ext uri="{FF2B5EF4-FFF2-40B4-BE49-F238E27FC236}">
                <a16:creationId xmlns:a16="http://schemas.microsoft.com/office/drawing/2014/main" id="{42BC21FC-81FC-0517-4001-DE88AEF07CBF}"/>
              </a:ext>
            </a:extLst>
          </p:cNvPr>
          <p:cNvSpPr/>
          <p:nvPr/>
        </p:nvSpPr>
        <p:spPr>
          <a:xfrm>
            <a:off x="2489337" y="5288190"/>
            <a:ext cx="632752" cy="630248"/>
          </a:xfrm>
          <a:prstGeom prst="ellipse">
            <a:avLst/>
          </a:prstGeom>
          <a:solidFill>
            <a:srgbClr val="E7CCE7">
              <a:alpha val="5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FAE06E-644C-560F-0CF4-98787368DAE8}"/>
              </a:ext>
            </a:extLst>
          </p:cNvPr>
          <p:cNvSpPr/>
          <p:nvPr/>
        </p:nvSpPr>
        <p:spPr>
          <a:xfrm>
            <a:off x="644424" y="5575988"/>
            <a:ext cx="817542" cy="734964"/>
          </a:xfrm>
          <a:prstGeom prst="ellipse">
            <a:avLst/>
          </a:prstGeom>
          <a:solidFill>
            <a:srgbClr val="C8E6C9">
              <a:alpha val="5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28" name="図 27" descr="部屋 が含まれている画像&#10;&#10;自動的に生成された説明">
            <a:extLst>
              <a:ext uri="{FF2B5EF4-FFF2-40B4-BE49-F238E27FC236}">
                <a16:creationId xmlns:a16="http://schemas.microsoft.com/office/drawing/2014/main" id="{64B34CF2-4253-45DA-22C3-34B6E52D8A0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Lst>
          </a:blip>
          <a:stretch>
            <a:fillRect/>
          </a:stretch>
        </p:blipFill>
        <p:spPr>
          <a:xfrm rot="21281748">
            <a:off x="634964" y="4878085"/>
            <a:ext cx="1379199" cy="1395807"/>
          </a:xfrm>
          <a:prstGeom prst="rect">
            <a:avLst/>
          </a:prstGeom>
        </p:spPr>
      </p:pic>
      <p:pic>
        <p:nvPicPr>
          <p:cNvPr id="29" name="図 28" descr="ランプ, 部屋 が含まれている画像&#10;&#10;自動的に生成された説明">
            <a:extLst>
              <a:ext uri="{FF2B5EF4-FFF2-40B4-BE49-F238E27FC236}">
                <a16:creationId xmlns:a16="http://schemas.microsoft.com/office/drawing/2014/main" id="{1C02B646-B1CD-5D14-8D46-17A869D9701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Lst>
          </a:blip>
          <a:stretch>
            <a:fillRect/>
          </a:stretch>
        </p:blipFill>
        <p:spPr>
          <a:xfrm rot="21275158">
            <a:off x="1911534" y="4535553"/>
            <a:ext cx="1310139" cy="1325917"/>
          </a:xfrm>
          <a:prstGeom prst="rect">
            <a:avLst/>
          </a:prstGeom>
        </p:spPr>
      </p:pic>
    </p:spTree>
    <p:extLst>
      <p:ext uri="{BB962C8B-B14F-4D97-AF65-F5344CB8AC3E}">
        <p14:creationId xmlns:p14="http://schemas.microsoft.com/office/powerpoint/2010/main" val="140625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00F3739-6E9F-6577-FC66-0AB7BD8A2509}"/>
              </a:ext>
            </a:extLst>
          </p:cNvPr>
          <p:cNvSpPr>
            <a:spLocks noGrp="1"/>
          </p:cNvSpPr>
          <p:nvPr>
            <p:ph type="ctrTitle"/>
          </p:nvPr>
        </p:nvSpPr>
        <p:spPr/>
        <p:txBody>
          <a:bodyPr/>
          <a:lstStyle/>
          <a:p>
            <a:r>
              <a:rPr lang="ja-JP" altLang="en-US"/>
              <a:t>講座の運営元</a:t>
            </a:r>
            <a:endParaRPr kumimoji="1" lang="ja-JP" altLang="en-US"/>
          </a:p>
        </p:txBody>
      </p:sp>
      <p:sp>
        <p:nvSpPr>
          <p:cNvPr id="2" name="スライド番号プレースホルダー 1">
            <a:extLst>
              <a:ext uri="{FF2B5EF4-FFF2-40B4-BE49-F238E27FC236}">
                <a16:creationId xmlns:a16="http://schemas.microsoft.com/office/drawing/2014/main" id="{3DF4AFBB-22F6-D153-C7B2-E5A0F3D2E6DE}"/>
              </a:ext>
            </a:extLst>
          </p:cNvPr>
          <p:cNvSpPr>
            <a:spLocks noGrp="1"/>
          </p:cNvSpPr>
          <p:nvPr>
            <p:ph type="sldNum" sz="quarter" idx="2"/>
          </p:nvPr>
        </p:nvSpPr>
        <p:spPr>
          <a:prstGeom prst="rect">
            <a:avLst/>
          </a:prstGeom>
        </p:spPr>
        <p:txBody>
          <a:bodyPr/>
          <a:lstStyle>
            <a:defPPr>
              <a:defRPr lang="ja-JP"/>
            </a:defPPr>
            <a:lvl1pPr marL="0" algn="r" defTabSz="914446" rtl="0" eaLnBrk="1" latinLnBrk="0" hangingPunct="1">
              <a:defRPr kumimoji="1" sz="800" kern="1200">
                <a:solidFill>
                  <a:schemeClr val="tx1"/>
                </a:solidFill>
                <a:latin typeface="Meiryo UI" panose="020B0604030504040204" pitchFamily="50" charset="-128"/>
                <a:ea typeface="Meiryo UI" panose="020B0604030504040204" pitchFamily="50" charset="-128"/>
                <a:cs typeface="+mn-cs"/>
              </a:defRPr>
            </a:lvl1pPr>
            <a:lvl2pPr marL="457223" algn="l" defTabSz="914446" rtl="0" eaLnBrk="1" latinLnBrk="0" hangingPunct="1">
              <a:defRPr kumimoji="1" sz="1800" kern="1200">
                <a:solidFill>
                  <a:schemeClr val="tx1"/>
                </a:solidFill>
                <a:latin typeface="+mn-lt"/>
                <a:ea typeface="+mn-ea"/>
                <a:cs typeface="+mn-cs"/>
              </a:defRPr>
            </a:lvl2pPr>
            <a:lvl3pPr marL="914446" algn="l" defTabSz="914446" rtl="0" eaLnBrk="1" latinLnBrk="0" hangingPunct="1">
              <a:defRPr kumimoji="1" sz="1800" kern="1200">
                <a:solidFill>
                  <a:schemeClr val="tx1"/>
                </a:solidFill>
                <a:latin typeface="+mn-lt"/>
                <a:ea typeface="+mn-ea"/>
                <a:cs typeface="+mn-cs"/>
              </a:defRPr>
            </a:lvl3pPr>
            <a:lvl4pPr marL="1371669" algn="l" defTabSz="914446" rtl="0" eaLnBrk="1" latinLnBrk="0" hangingPunct="1">
              <a:defRPr kumimoji="1" sz="1800" kern="1200">
                <a:solidFill>
                  <a:schemeClr val="tx1"/>
                </a:solidFill>
                <a:latin typeface="+mn-lt"/>
                <a:ea typeface="+mn-ea"/>
                <a:cs typeface="+mn-cs"/>
              </a:defRPr>
            </a:lvl4pPr>
            <a:lvl5pPr marL="1828891" algn="l" defTabSz="914446" rtl="0" eaLnBrk="1" latinLnBrk="0" hangingPunct="1">
              <a:defRPr kumimoji="1" sz="1800" kern="1200">
                <a:solidFill>
                  <a:schemeClr val="tx1"/>
                </a:solidFill>
                <a:latin typeface="+mn-lt"/>
                <a:ea typeface="+mn-ea"/>
                <a:cs typeface="+mn-cs"/>
              </a:defRPr>
            </a:lvl5pPr>
            <a:lvl6pPr marL="2286114" algn="l" defTabSz="914446" rtl="0" eaLnBrk="1" latinLnBrk="0" hangingPunct="1">
              <a:defRPr kumimoji="1" sz="1800" kern="1200">
                <a:solidFill>
                  <a:schemeClr val="tx1"/>
                </a:solidFill>
                <a:latin typeface="+mn-lt"/>
                <a:ea typeface="+mn-ea"/>
                <a:cs typeface="+mn-cs"/>
              </a:defRPr>
            </a:lvl6pPr>
            <a:lvl7pPr marL="2743337" algn="l" defTabSz="914446" rtl="0" eaLnBrk="1" latinLnBrk="0" hangingPunct="1">
              <a:defRPr kumimoji="1" sz="1800" kern="1200">
                <a:solidFill>
                  <a:schemeClr val="tx1"/>
                </a:solidFill>
                <a:latin typeface="+mn-lt"/>
                <a:ea typeface="+mn-ea"/>
                <a:cs typeface="+mn-cs"/>
              </a:defRPr>
            </a:lvl7pPr>
            <a:lvl8pPr marL="3200560" algn="l" defTabSz="914446" rtl="0" eaLnBrk="1" latinLnBrk="0" hangingPunct="1">
              <a:defRPr kumimoji="1" sz="1800" kern="1200">
                <a:solidFill>
                  <a:schemeClr val="tx1"/>
                </a:solidFill>
                <a:latin typeface="+mn-lt"/>
                <a:ea typeface="+mn-ea"/>
                <a:cs typeface="+mn-cs"/>
              </a:defRPr>
            </a:lvl8pPr>
            <a:lvl9pPr marL="3657783" algn="l" defTabSz="914446" rtl="0" eaLnBrk="1" latinLnBrk="0" hangingPunct="1">
              <a:defRPr kumimoji="1" sz="1800" kern="1200">
                <a:solidFill>
                  <a:schemeClr val="tx1"/>
                </a:solidFill>
                <a:latin typeface="+mn-lt"/>
                <a:ea typeface="+mn-ea"/>
                <a:cs typeface="+mn-cs"/>
              </a:defRPr>
            </a:lvl9pPr>
          </a:lstStyle>
          <a:p>
            <a:fld id="{86CB4B4D-7CA3-9044-876B-883B54F8677D}" type="slidenum">
              <a:rPr lang="en-US" altLang="ja-JP" smtClean="0"/>
              <a:pPr/>
              <a:t>1</a:t>
            </a:fld>
            <a:endParaRPr lang="ja-JP" altLang="en-US"/>
          </a:p>
        </p:txBody>
      </p:sp>
      <p:pic>
        <p:nvPicPr>
          <p:cNvPr id="15" name="図 14">
            <a:extLst>
              <a:ext uri="{FF2B5EF4-FFF2-40B4-BE49-F238E27FC236}">
                <a16:creationId xmlns:a16="http://schemas.microsoft.com/office/drawing/2014/main" id="{FF5CB7C2-7C5A-3DEB-C30E-BA8A993D8635}"/>
              </a:ext>
            </a:extLst>
          </p:cNvPr>
          <p:cNvPicPr>
            <a:picLocks noChangeAspect="1"/>
          </p:cNvPicPr>
          <p:nvPr/>
        </p:nvPicPr>
        <p:blipFill rotWithShape="1">
          <a:blip r:embed="rId3">
            <a:alphaModFix/>
          </a:blip>
          <a:srcRect/>
          <a:stretch>
            <a:fillRect/>
          </a:stretch>
        </p:blipFill>
        <p:spPr>
          <a:xfrm>
            <a:off x="414018" y="2431384"/>
            <a:ext cx="2472003" cy="3708006"/>
          </a:xfrm>
          <a:prstGeom prst="rect">
            <a:avLst/>
          </a:prstGeom>
        </p:spPr>
      </p:pic>
      <p:pic>
        <p:nvPicPr>
          <p:cNvPr id="11" name="図 10" descr="空港にいる人たち&#10;&#10;自動的に生成された説明">
            <a:extLst>
              <a:ext uri="{FF2B5EF4-FFF2-40B4-BE49-F238E27FC236}">
                <a16:creationId xmlns:a16="http://schemas.microsoft.com/office/drawing/2014/main" id="{B6330E03-7352-93AF-6C90-B07ED722858E}"/>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1044" b="2699"/>
          <a:stretch/>
        </p:blipFill>
        <p:spPr>
          <a:xfrm>
            <a:off x="7308580" y="3084778"/>
            <a:ext cx="4511930" cy="3054613"/>
          </a:xfrm>
          <a:prstGeom prst="rect">
            <a:avLst/>
          </a:prstGeom>
        </p:spPr>
      </p:pic>
      <p:sp>
        <p:nvSpPr>
          <p:cNvPr id="27" name="テキスト ボックス 26">
            <a:extLst>
              <a:ext uri="{FF2B5EF4-FFF2-40B4-BE49-F238E27FC236}">
                <a16:creationId xmlns:a16="http://schemas.microsoft.com/office/drawing/2014/main" id="{DACD71BC-66D4-34E3-F7EE-BCD8E44EE8EF}"/>
              </a:ext>
            </a:extLst>
          </p:cNvPr>
          <p:cNvSpPr txBox="1"/>
          <p:nvPr/>
        </p:nvSpPr>
        <p:spPr>
          <a:xfrm>
            <a:off x="6372483" y="1905963"/>
            <a:ext cx="5448027" cy="1050841"/>
          </a:xfrm>
          <a:prstGeom prst="rect">
            <a:avLst/>
          </a:prstGeom>
          <a:noFill/>
        </p:spPr>
        <p:txBody>
          <a:bodyPr wrap="none" rtlCol="0" anchor="t">
            <a:noAutofit/>
          </a:bodyPr>
          <a:lstStyle/>
          <a:p>
            <a:pPr defTabSz="457223">
              <a:spcBef>
                <a:spcPts val="600"/>
              </a:spcBef>
              <a:spcAft>
                <a:spcPts val="600"/>
              </a:spcAft>
              <a:defRPr/>
            </a:pPr>
            <a:r>
              <a:rPr lang="ja-JP" altLang="en-US" sz="1867" b="1">
                <a:solidFill>
                  <a:srgbClr val="081168"/>
                </a:solidFill>
                <a:latin typeface="Meiryo" panose="020B0604030504040204" pitchFamily="34" charset="-128"/>
                <a:ea typeface="Meiryo" panose="020B0604030504040204" pitchFamily="34" charset="-128"/>
              </a:rPr>
              <a:t>〒</a:t>
            </a:r>
            <a:r>
              <a:rPr lang="en-US" altLang="ja-JP" sz="1867" b="1" dirty="0">
                <a:solidFill>
                  <a:srgbClr val="081168"/>
                </a:solidFill>
                <a:latin typeface="Meiryo" panose="020B0604030504040204" pitchFamily="34" charset="-128"/>
                <a:ea typeface="Meiryo" panose="020B0604030504040204" pitchFamily="34" charset="-128"/>
              </a:rPr>
              <a:t>108-0023</a:t>
            </a:r>
            <a:br>
              <a:rPr lang="en-US" altLang="ja-JP" sz="1867" b="1" dirty="0">
                <a:solidFill>
                  <a:srgbClr val="081168"/>
                </a:solidFill>
                <a:latin typeface="Meiryo" panose="020B0604030504040204" pitchFamily="34" charset="-128"/>
                <a:ea typeface="Meiryo" panose="020B0604030504040204" pitchFamily="34" charset="-128"/>
              </a:rPr>
            </a:br>
            <a:r>
              <a:rPr lang="ja-JP" altLang="en-US" sz="1867" b="1">
                <a:solidFill>
                  <a:srgbClr val="081168"/>
                </a:solidFill>
                <a:latin typeface="Meiryo" panose="020B0604030504040204" pitchFamily="34" charset="-128"/>
                <a:ea typeface="Meiryo" panose="020B0604030504040204" pitchFamily="34" charset="-128"/>
              </a:rPr>
              <a:t>東京都港区芝浦</a:t>
            </a:r>
            <a:r>
              <a:rPr lang="en-US" altLang="ja-JP" sz="1867" b="1" dirty="0">
                <a:solidFill>
                  <a:srgbClr val="081168"/>
                </a:solidFill>
                <a:latin typeface="Meiryo" panose="020B0604030504040204" pitchFamily="34" charset="-128"/>
                <a:ea typeface="Meiryo" panose="020B0604030504040204" pitchFamily="34" charset="-128"/>
              </a:rPr>
              <a:t>3-9-1</a:t>
            </a:r>
            <a:r>
              <a:rPr lang="ja-JP" altLang="en-US" sz="1867" b="1">
                <a:solidFill>
                  <a:srgbClr val="081168"/>
                </a:solidFill>
                <a:latin typeface="Meiryo" panose="020B0604030504040204" pitchFamily="34" charset="-128"/>
                <a:ea typeface="Meiryo" panose="020B0604030504040204" pitchFamily="34" charset="-128"/>
              </a:rPr>
              <a:t>　芝浦ルネサイトタワー</a:t>
            </a:r>
            <a:r>
              <a:rPr lang="en-US" altLang="ja-JP" sz="1867" b="1" dirty="0">
                <a:solidFill>
                  <a:srgbClr val="081168"/>
                </a:solidFill>
                <a:latin typeface="Meiryo" panose="020B0604030504040204" pitchFamily="34" charset="-128"/>
                <a:ea typeface="Meiryo" panose="020B0604030504040204" pitchFamily="34" charset="-128"/>
              </a:rPr>
              <a:t>2F</a:t>
            </a:r>
          </a:p>
        </p:txBody>
      </p:sp>
      <p:sp>
        <p:nvSpPr>
          <p:cNvPr id="12" name="テキスト ボックス 11">
            <a:extLst>
              <a:ext uri="{FF2B5EF4-FFF2-40B4-BE49-F238E27FC236}">
                <a16:creationId xmlns:a16="http://schemas.microsoft.com/office/drawing/2014/main" id="{FE06AA0A-0071-D12B-D891-B741E8791B10}"/>
              </a:ext>
            </a:extLst>
          </p:cNvPr>
          <p:cNvSpPr txBox="1"/>
          <p:nvPr/>
        </p:nvSpPr>
        <p:spPr>
          <a:xfrm>
            <a:off x="117041" y="946087"/>
            <a:ext cx="5901686" cy="1187843"/>
          </a:xfrm>
          <a:prstGeom prst="rect">
            <a:avLst/>
          </a:prstGeom>
          <a:noFill/>
        </p:spPr>
        <p:txBody>
          <a:bodyPr wrap="none" rtlCol="0" anchor="ctr">
            <a:noAutofit/>
          </a:bodyPr>
          <a:lstStyle/>
          <a:p>
            <a:pPr marL="266713" defTabSz="457223">
              <a:spcBef>
                <a:spcPts val="600"/>
              </a:spcBef>
              <a:spcAft>
                <a:spcPts val="600"/>
              </a:spcAft>
              <a:defRPr/>
            </a:pPr>
            <a:r>
              <a:rPr lang="ja-JP" altLang="en-US" sz="3600" b="1">
                <a:solidFill>
                  <a:srgbClr val="081168"/>
                </a:solidFill>
                <a:latin typeface="Meiryo" panose="020B0604030504040204" pitchFamily="34" charset="-128"/>
                <a:ea typeface="Meiryo" panose="020B0604030504040204" pitchFamily="34" charset="-128"/>
              </a:rPr>
              <a:t>株式会社</a:t>
            </a:r>
            <a:r>
              <a:rPr lang="en-US" altLang="ja-JP" sz="3600" b="1" dirty="0">
                <a:solidFill>
                  <a:srgbClr val="081168"/>
                </a:solidFill>
                <a:latin typeface="Meiryo" panose="020B0604030504040204" pitchFamily="34" charset="-128"/>
                <a:ea typeface="Meiryo" panose="020B0604030504040204" pitchFamily="34" charset="-128"/>
              </a:rPr>
              <a:t>GFS Education</a:t>
            </a:r>
          </a:p>
        </p:txBody>
      </p:sp>
      <p:pic>
        <p:nvPicPr>
          <p:cNvPr id="9" name="図 8" descr="人, 女性, 持つ, 記号 が含まれている画像&#10;&#10;AI 生成コンテンツは誤りを含む可能性があります。">
            <a:extLst>
              <a:ext uri="{FF2B5EF4-FFF2-40B4-BE49-F238E27FC236}">
                <a16:creationId xmlns:a16="http://schemas.microsoft.com/office/drawing/2014/main" id="{AE6DB135-36CB-CC8E-9C45-39967F9FAE7A}"/>
              </a:ext>
            </a:extLst>
          </p:cNvPr>
          <p:cNvPicPr>
            <a:picLocks noChangeAspect="1"/>
          </p:cNvPicPr>
          <p:nvPr/>
        </p:nvPicPr>
        <p:blipFill>
          <a:blip r:embed="rId5"/>
          <a:srcRect r="1951" b="21835"/>
          <a:stretch>
            <a:fillRect/>
          </a:stretch>
        </p:blipFill>
        <p:spPr>
          <a:xfrm>
            <a:off x="3003692" y="3084778"/>
            <a:ext cx="4187218" cy="3054613"/>
          </a:xfrm>
          <a:prstGeom prst="rect">
            <a:avLst/>
          </a:prstGeom>
        </p:spPr>
      </p:pic>
    </p:spTree>
    <p:extLst>
      <p:ext uri="{BB962C8B-B14F-4D97-AF65-F5344CB8AC3E}">
        <p14:creationId xmlns:p14="http://schemas.microsoft.com/office/powerpoint/2010/main" val="25592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C5877-4D2F-4426-DD65-F4E85763EA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8BF395-3C10-DB5B-60D4-17AB7A8BF2DB}"/>
              </a:ext>
            </a:extLst>
          </p:cNvPr>
          <p:cNvSpPr>
            <a:spLocks noGrp="1"/>
          </p:cNvSpPr>
          <p:nvPr>
            <p:ph type="ctrTitle"/>
          </p:nvPr>
        </p:nvSpPr>
        <p:spPr>
          <a:prstGeom prst="rect">
            <a:avLst/>
          </a:prstGeom>
        </p:spPr>
        <p:txBody>
          <a:bodyPr/>
          <a:lstStyle/>
          <a:p>
            <a:r>
              <a:rPr kumimoji="1" lang="ja-JP" altLang="en-US"/>
              <a:t>ゴールドプラン</a:t>
            </a:r>
          </a:p>
        </p:txBody>
      </p:sp>
      <p:pic>
        <p:nvPicPr>
          <p:cNvPr id="3" name="図 2">
            <a:extLst>
              <a:ext uri="{FF2B5EF4-FFF2-40B4-BE49-F238E27FC236}">
                <a16:creationId xmlns:a16="http://schemas.microsoft.com/office/drawing/2014/main" id="{1EBE51B9-5BFE-1B04-7658-909A7A5C22AC}"/>
              </a:ext>
            </a:extLst>
          </p:cNvPr>
          <p:cNvPicPr>
            <a:picLocks noChangeAspect="1"/>
          </p:cNvPicPr>
          <p:nvPr/>
        </p:nvPicPr>
        <p:blipFill>
          <a:blip r:embed="rId3"/>
          <a:stretch>
            <a:fillRect/>
          </a:stretch>
        </p:blipFill>
        <p:spPr>
          <a:xfrm>
            <a:off x="2476349" y="1985911"/>
            <a:ext cx="7239303" cy="4701963"/>
          </a:xfrm>
          <a:prstGeom prst="rect">
            <a:avLst/>
          </a:prstGeom>
          <a:noFill/>
          <a:ln w="127000" cap="flat">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round/>
          </a:ln>
          <a:effectLst>
            <a:softEdge rad="0"/>
          </a:effectLst>
        </p:spPr>
      </p:pic>
      <p:sp>
        <p:nvSpPr>
          <p:cNvPr id="4" name="テキスト ボックス 3">
            <a:extLst>
              <a:ext uri="{FF2B5EF4-FFF2-40B4-BE49-F238E27FC236}">
                <a16:creationId xmlns:a16="http://schemas.microsoft.com/office/drawing/2014/main" id="{B08C1560-24CF-BABB-47AF-381FE8CE3008}"/>
              </a:ext>
            </a:extLst>
          </p:cNvPr>
          <p:cNvSpPr txBox="1"/>
          <p:nvPr/>
        </p:nvSpPr>
        <p:spPr>
          <a:xfrm>
            <a:off x="499074" y="748501"/>
            <a:ext cx="10363199" cy="1200329"/>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平日毎日、</a:t>
            </a:r>
            <a:r>
              <a:rPr lang="en-US" altLang="ja-JP" sz="2400" dirty="0">
                <a:solidFill>
                  <a:srgbClr val="081168"/>
                </a:solidFill>
                <a:latin typeface="Meiryo" panose="020B0604030504040204" pitchFamily="34" charset="-128"/>
                <a:ea typeface="Meiryo" panose="020B0604030504040204" pitchFamily="34" charset="-128"/>
              </a:rPr>
              <a:t>17</a:t>
            </a:r>
            <a:r>
              <a:rPr lang="ja-JP" altLang="en-US" sz="2400">
                <a:solidFill>
                  <a:srgbClr val="081168"/>
                </a:solidFill>
                <a:latin typeface="Meiryo" panose="020B0604030504040204" pitchFamily="34" charset="-128"/>
                <a:ea typeface="Meiryo" panose="020B0604030504040204" pitchFamily="34" charset="-128"/>
              </a:rPr>
              <a:t>時半頃、動画（約</a:t>
            </a:r>
            <a:r>
              <a:rPr lang="en-US" altLang="ja-JP" sz="2400" dirty="0">
                <a:solidFill>
                  <a:srgbClr val="081168"/>
                </a:solidFill>
                <a:latin typeface="Meiryo" panose="020B0604030504040204" pitchFamily="34" charset="-128"/>
                <a:ea typeface="Meiryo" panose="020B0604030504040204" pitchFamily="34" charset="-128"/>
              </a:rPr>
              <a:t>20</a:t>
            </a:r>
            <a:r>
              <a:rPr lang="ja-JP" altLang="en-US" sz="2400">
                <a:solidFill>
                  <a:srgbClr val="081168"/>
                </a:solidFill>
                <a:latin typeface="Meiryo" panose="020B0604030504040204" pitchFamily="34" charset="-128"/>
                <a:ea typeface="Meiryo" panose="020B0604030504040204" pitchFamily="34" charset="-128"/>
              </a:rPr>
              <a:t>分）と日記（</a:t>
            </a:r>
            <a:r>
              <a:rPr lang="en-US" altLang="ja-JP" sz="2400" dirty="0">
                <a:solidFill>
                  <a:srgbClr val="081168"/>
                </a:solidFill>
                <a:latin typeface="Meiryo" panose="020B0604030504040204" pitchFamily="34" charset="-128"/>
                <a:ea typeface="Meiryo" panose="020B0604030504040204" pitchFamily="34" charset="-128"/>
              </a:rPr>
              <a:t>PDF</a:t>
            </a:r>
            <a:r>
              <a:rPr lang="ja-JP" altLang="en-US" sz="2400">
                <a:solidFill>
                  <a:srgbClr val="081168"/>
                </a:solidFill>
                <a:latin typeface="Meiryo" panose="020B0604030504040204" pitchFamily="34" charset="-128"/>
                <a:ea typeface="Meiryo" panose="020B0604030504040204" pitchFamily="34" charset="-128"/>
              </a:rPr>
              <a:t>）が送られてくる！</a:t>
            </a:r>
            <a:endParaRPr lang="en-US" altLang="ja-JP" sz="2400" dirty="0">
              <a:solidFill>
                <a:srgbClr val="081168"/>
              </a:solidFill>
              <a:latin typeface="Meiryo" panose="020B0604030504040204" pitchFamily="34" charset="-128"/>
              <a:ea typeface="Meiryo" panose="020B0604030504040204" pitchFamily="34" charset="-128"/>
            </a:endParaRPr>
          </a:p>
          <a:p>
            <a:r>
              <a:rPr lang="ja-JP" altLang="en-US" sz="2400">
                <a:solidFill>
                  <a:srgbClr val="081168"/>
                </a:solidFill>
                <a:latin typeface="Meiryo" panose="020B0604030504040204" pitchFamily="34" charset="-128"/>
                <a:ea typeface="Meiryo" panose="020B0604030504040204" pitchFamily="34" charset="-128"/>
              </a:rPr>
              <a:t>好きなタイミングで見れば</a:t>
            </a:r>
            <a:r>
              <a:rPr lang="en-US" altLang="ja-JP" sz="2400" dirty="0">
                <a:solidFill>
                  <a:srgbClr val="081168"/>
                </a:solidFill>
                <a:latin typeface="Meiryo" panose="020B0604030504040204" pitchFamily="34" charset="-128"/>
                <a:ea typeface="Meiryo" panose="020B0604030504040204" pitchFamily="34" charset="-128"/>
              </a:rPr>
              <a:t>OK!</a:t>
            </a:r>
            <a:r>
              <a:rPr lang="ja-JP" altLang="en-US" sz="2400">
                <a:solidFill>
                  <a:srgbClr val="081168"/>
                </a:solidFill>
                <a:latin typeface="Meiryo" panose="020B0604030504040204" pitchFamily="34" charset="-128"/>
                <a:ea typeface="Meiryo" panose="020B0604030504040204" pitchFamily="34" charset="-128"/>
              </a:rPr>
              <a:t> </a:t>
            </a:r>
            <a:endParaRPr lang="en-US" altLang="ja-JP" sz="2400" dirty="0">
              <a:solidFill>
                <a:srgbClr val="081168"/>
              </a:solidFill>
              <a:latin typeface="Meiryo" panose="020B0604030504040204" pitchFamily="34" charset="-128"/>
              <a:ea typeface="Meiryo" panose="020B0604030504040204" pitchFamily="34" charset="-128"/>
            </a:endParaRPr>
          </a:p>
          <a:p>
            <a:r>
              <a:rPr lang="ja-JP" altLang="en-US" sz="2400">
                <a:solidFill>
                  <a:srgbClr val="081168"/>
                </a:solidFill>
                <a:latin typeface="Meiryo" panose="020B0604030504040204" pitchFamily="34" charset="-128"/>
                <a:ea typeface="Meiryo" panose="020B0604030504040204" pitchFamily="34" charset="-128"/>
              </a:rPr>
              <a:t>毎日勉強が理想ですが、週末にまとめてみる人もいます！</a:t>
            </a:r>
            <a:endParaRPr lang="en-US" altLang="ja-JP" sz="2400" dirty="0">
              <a:solidFill>
                <a:srgbClr val="081168"/>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2803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9A603-957A-3267-94FA-E4BE1FAECDD0}"/>
              </a:ext>
            </a:extLst>
          </p:cNvPr>
          <p:cNvSpPr>
            <a:spLocks noGrp="1"/>
          </p:cNvSpPr>
          <p:nvPr>
            <p:ph type="ctrTitle"/>
          </p:nvPr>
        </p:nvSpPr>
        <p:spPr>
          <a:prstGeom prst="rect">
            <a:avLst/>
          </a:prstGeom>
        </p:spPr>
        <p:txBody>
          <a:bodyPr/>
          <a:lstStyle/>
          <a:p>
            <a:r>
              <a:rPr kumimoji="1" lang="ja-JP" altLang="en-US"/>
              <a:t>ゴールドプラン</a:t>
            </a:r>
          </a:p>
        </p:txBody>
      </p:sp>
      <p:sp>
        <p:nvSpPr>
          <p:cNvPr id="5" name="テキスト ボックス 4">
            <a:extLst>
              <a:ext uri="{FF2B5EF4-FFF2-40B4-BE49-F238E27FC236}">
                <a16:creationId xmlns:a16="http://schemas.microsoft.com/office/drawing/2014/main" id="{A80AC286-F645-E182-C115-6052F46B10FD}"/>
              </a:ext>
            </a:extLst>
          </p:cNvPr>
          <p:cNvSpPr txBox="1"/>
          <p:nvPr/>
        </p:nvSpPr>
        <p:spPr>
          <a:xfrm>
            <a:off x="487179" y="749150"/>
            <a:ext cx="8534436" cy="1200329"/>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毎日、その日のチャートを見ながら解説をしてくれるので、</a:t>
            </a:r>
            <a:endParaRPr lang="en-US" altLang="ja-JP" sz="2400" dirty="0">
              <a:solidFill>
                <a:srgbClr val="081168"/>
              </a:solidFill>
              <a:latin typeface="Meiryo" panose="020B0604030504040204" pitchFamily="34" charset="-128"/>
              <a:ea typeface="Meiryo" panose="020B0604030504040204" pitchFamily="34" charset="-128"/>
            </a:endParaRPr>
          </a:p>
          <a:p>
            <a:r>
              <a:rPr lang="ja-JP" altLang="en-US" sz="2400">
                <a:solidFill>
                  <a:srgbClr val="081168"/>
                </a:solidFill>
                <a:latin typeface="Meiryo" panose="020B0604030504040204" pitchFamily="34" charset="-128"/>
                <a:ea typeface="Meiryo" panose="020B0604030504040204" pitchFamily="34" charset="-128"/>
              </a:rPr>
              <a:t>昨日までの株価、今日の株価から明日の株価を分析</a:t>
            </a:r>
            <a:endParaRPr lang="en-US" altLang="ja-JP" sz="2400" dirty="0">
              <a:solidFill>
                <a:srgbClr val="081168"/>
              </a:solidFill>
              <a:latin typeface="Meiryo" panose="020B0604030504040204" pitchFamily="34" charset="-128"/>
              <a:ea typeface="Meiryo" panose="020B0604030504040204" pitchFamily="34" charset="-128"/>
            </a:endParaRPr>
          </a:p>
          <a:p>
            <a:r>
              <a:rPr lang="en-US" altLang="ja-JP" sz="2400" dirty="0">
                <a:solidFill>
                  <a:srgbClr val="081168"/>
                </a:solidFill>
                <a:latin typeface="Meiryo" panose="020B0604030504040204" pitchFamily="34" charset="-128"/>
                <a:ea typeface="Meiryo" panose="020B0604030504040204" pitchFamily="34" charset="-128"/>
              </a:rPr>
              <a:t>3</a:t>
            </a:r>
            <a:r>
              <a:rPr lang="ja-JP" altLang="en-US" sz="2400">
                <a:solidFill>
                  <a:srgbClr val="081168"/>
                </a:solidFill>
                <a:latin typeface="Meiryo" panose="020B0604030504040204" pitchFamily="34" charset="-128"/>
                <a:ea typeface="Meiryo" panose="020B0604030504040204" pitchFamily="34" charset="-128"/>
              </a:rPr>
              <a:t>つの流れの感覚を掴みながら、学ぶことができる！</a:t>
            </a:r>
            <a:endParaRPr lang="en-US" altLang="ja-JP" sz="2400" dirty="0">
              <a:solidFill>
                <a:srgbClr val="081168"/>
              </a:solidFill>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9F049225-9CF6-B645-74AD-9085D6AA253F}"/>
              </a:ext>
            </a:extLst>
          </p:cNvPr>
          <p:cNvPicPr>
            <a:picLocks noChangeAspect="1"/>
          </p:cNvPicPr>
          <p:nvPr/>
        </p:nvPicPr>
        <p:blipFill>
          <a:blip r:embed="rId3"/>
          <a:stretch>
            <a:fillRect/>
          </a:stretch>
        </p:blipFill>
        <p:spPr>
          <a:xfrm>
            <a:off x="1988826" y="1918700"/>
            <a:ext cx="8214348" cy="4705305"/>
          </a:xfrm>
          <a:prstGeom prst="rect">
            <a:avLst/>
          </a:prstGeom>
          <a:ln>
            <a:noFill/>
          </a:ln>
          <a:effectLst>
            <a:softEdge rad="112500"/>
          </a:effectLst>
        </p:spPr>
      </p:pic>
    </p:spTree>
    <p:extLst>
      <p:ext uri="{BB962C8B-B14F-4D97-AF65-F5344CB8AC3E}">
        <p14:creationId xmlns:p14="http://schemas.microsoft.com/office/powerpoint/2010/main" val="138443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CC72D-9080-95C5-C6AE-5D8244B1AC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1A56498-8AA1-F264-8B66-DA6F4F7BF08B}"/>
              </a:ext>
            </a:extLst>
          </p:cNvPr>
          <p:cNvSpPr>
            <a:spLocks noGrp="1"/>
          </p:cNvSpPr>
          <p:nvPr>
            <p:ph type="ctrTitle"/>
          </p:nvPr>
        </p:nvSpPr>
        <p:spPr>
          <a:prstGeom prst="rect">
            <a:avLst/>
          </a:prstGeom>
        </p:spPr>
        <p:txBody>
          <a:bodyPr/>
          <a:lstStyle/>
          <a:p>
            <a:r>
              <a:rPr kumimoji="1" lang="ja-JP" altLang="en-US"/>
              <a:t>ゴールドプラン</a:t>
            </a:r>
          </a:p>
        </p:txBody>
      </p:sp>
      <p:sp>
        <p:nvSpPr>
          <p:cNvPr id="3" name="テキスト ボックス 2">
            <a:extLst>
              <a:ext uri="{FF2B5EF4-FFF2-40B4-BE49-F238E27FC236}">
                <a16:creationId xmlns:a16="http://schemas.microsoft.com/office/drawing/2014/main" id="{69A96E21-515D-C33E-2F6E-EE49AC6BCAE3}"/>
              </a:ext>
            </a:extLst>
          </p:cNvPr>
          <p:cNvSpPr txBox="1"/>
          <p:nvPr/>
        </p:nvSpPr>
        <p:spPr>
          <a:xfrm>
            <a:off x="475892" y="779845"/>
            <a:ext cx="11650794" cy="461665"/>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毎日講師が相場についての見解を伝えてくれるから考え方が身に付く！</a:t>
            </a:r>
            <a:endParaRPr lang="en-US" altLang="ja-JP" sz="2400" dirty="0">
              <a:solidFill>
                <a:srgbClr val="081168"/>
              </a:solidFill>
              <a:latin typeface="Meiryo" panose="020B0604030504040204" pitchFamily="34" charset="-128"/>
              <a:ea typeface="Meiryo" panose="020B0604030504040204" pitchFamily="34" charset="-128"/>
            </a:endParaRPr>
          </a:p>
        </p:txBody>
      </p:sp>
      <p:pic>
        <p:nvPicPr>
          <p:cNvPr id="4" name="図 3">
            <a:extLst>
              <a:ext uri="{FF2B5EF4-FFF2-40B4-BE49-F238E27FC236}">
                <a16:creationId xmlns:a16="http://schemas.microsoft.com/office/drawing/2014/main" id="{D02A3B6E-4DBD-34B9-7BBA-F8A6989CEF02}"/>
              </a:ext>
            </a:extLst>
          </p:cNvPr>
          <p:cNvPicPr>
            <a:picLocks noChangeAspect="1"/>
          </p:cNvPicPr>
          <p:nvPr/>
        </p:nvPicPr>
        <p:blipFill>
          <a:blip r:embed="rId3"/>
          <a:srcRect t="5886"/>
          <a:stretch>
            <a:fillRect/>
          </a:stretch>
        </p:blipFill>
        <p:spPr>
          <a:xfrm>
            <a:off x="2037344" y="1905803"/>
            <a:ext cx="7277147" cy="4553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a:extLst>
              <a:ext uri="{FF2B5EF4-FFF2-40B4-BE49-F238E27FC236}">
                <a16:creationId xmlns:a16="http://schemas.microsoft.com/office/drawing/2014/main" id="{A0AF7626-E110-1787-D654-B5EAB6FA6924}"/>
              </a:ext>
            </a:extLst>
          </p:cNvPr>
          <p:cNvSpPr txBox="1"/>
          <p:nvPr/>
        </p:nvSpPr>
        <p:spPr>
          <a:xfrm>
            <a:off x="2037343" y="1490277"/>
            <a:ext cx="6097604" cy="379656"/>
          </a:xfrm>
          <a:prstGeom prst="rect">
            <a:avLst/>
          </a:prstGeom>
          <a:noFill/>
        </p:spPr>
        <p:txBody>
          <a:bodyPr wrap="square">
            <a:spAutoFit/>
          </a:bodyPr>
          <a:lstStyle/>
          <a:p>
            <a:r>
              <a:rPr lang="ja-JP" altLang="en-US" sz="1867" b="1">
                <a:solidFill>
                  <a:srgbClr val="081F5C"/>
                </a:solidFill>
                <a:latin typeface="Meiryo" panose="020B0604030504040204" pitchFamily="34" charset="-128"/>
                <a:ea typeface="Meiryo" panose="020B0604030504040204" pitchFamily="34" charset="-128"/>
              </a:rPr>
              <a:t>↓日記（</a:t>
            </a:r>
            <a:r>
              <a:rPr lang="en-US" altLang="ja-JP" sz="1867" b="1">
                <a:solidFill>
                  <a:srgbClr val="081F5C"/>
                </a:solidFill>
                <a:latin typeface="Meiryo" panose="020B0604030504040204" pitchFamily="34" charset="-128"/>
                <a:ea typeface="Meiryo" panose="020B0604030504040204" pitchFamily="34" charset="-128"/>
              </a:rPr>
              <a:t>PDF</a:t>
            </a:r>
            <a:r>
              <a:rPr lang="ja-JP" altLang="en-US" sz="1867" b="1">
                <a:solidFill>
                  <a:srgbClr val="081F5C"/>
                </a:solidFill>
                <a:latin typeface="Meiryo" panose="020B0604030504040204" pitchFamily="34" charset="-128"/>
                <a:ea typeface="Meiryo" panose="020B0604030504040204" pitchFamily="34" charset="-128"/>
              </a:rPr>
              <a:t>）の抜粋</a:t>
            </a:r>
          </a:p>
        </p:txBody>
      </p:sp>
    </p:spTree>
    <p:extLst>
      <p:ext uri="{BB962C8B-B14F-4D97-AF65-F5344CB8AC3E}">
        <p14:creationId xmlns:p14="http://schemas.microsoft.com/office/powerpoint/2010/main" val="2190967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C5437-1805-2642-EF73-A8BE1FE28AF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C48196D-7EE5-7DE8-66AA-D09ACAD9C1C2}"/>
              </a:ext>
            </a:extLst>
          </p:cNvPr>
          <p:cNvSpPr>
            <a:spLocks noGrp="1"/>
          </p:cNvSpPr>
          <p:nvPr>
            <p:ph type="ctrTitle"/>
          </p:nvPr>
        </p:nvSpPr>
        <p:spPr>
          <a:prstGeom prst="rect">
            <a:avLst/>
          </a:prstGeom>
        </p:spPr>
        <p:txBody>
          <a:bodyPr/>
          <a:lstStyle/>
          <a:p>
            <a:r>
              <a:rPr kumimoji="1" lang="ja-JP" altLang="en-US"/>
              <a:t>ゴールドプラン</a:t>
            </a:r>
          </a:p>
        </p:txBody>
      </p:sp>
      <p:sp>
        <p:nvSpPr>
          <p:cNvPr id="7" name="テキスト ボックス 6">
            <a:extLst>
              <a:ext uri="{FF2B5EF4-FFF2-40B4-BE49-F238E27FC236}">
                <a16:creationId xmlns:a16="http://schemas.microsoft.com/office/drawing/2014/main" id="{D242C445-8D7C-167B-8DF8-C7C4C36B3095}"/>
              </a:ext>
            </a:extLst>
          </p:cNvPr>
          <p:cNvSpPr txBox="1"/>
          <p:nvPr/>
        </p:nvSpPr>
        <p:spPr>
          <a:xfrm>
            <a:off x="2328891" y="1490277"/>
            <a:ext cx="6097604" cy="379656"/>
          </a:xfrm>
          <a:prstGeom prst="rect">
            <a:avLst/>
          </a:prstGeom>
          <a:noFill/>
        </p:spPr>
        <p:txBody>
          <a:bodyPr wrap="square">
            <a:spAutoFit/>
          </a:bodyPr>
          <a:lstStyle/>
          <a:p>
            <a:r>
              <a:rPr lang="ja-JP" altLang="en-US" sz="1867" b="1">
                <a:solidFill>
                  <a:srgbClr val="081F5C"/>
                </a:solidFill>
                <a:latin typeface="Meiryo" panose="020B0604030504040204" pitchFamily="34" charset="-128"/>
                <a:ea typeface="Meiryo" panose="020B0604030504040204" pitchFamily="34" charset="-128"/>
              </a:rPr>
              <a:t>↓日記（</a:t>
            </a:r>
            <a:r>
              <a:rPr lang="en-US" altLang="ja-JP" sz="1867" b="1">
                <a:solidFill>
                  <a:srgbClr val="081F5C"/>
                </a:solidFill>
                <a:latin typeface="Meiryo" panose="020B0604030504040204" pitchFamily="34" charset="-128"/>
                <a:ea typeface="Meiryo" panose="020B0604030504040204" pitchFamily="34" charset="-128"/>
              </a:rPr>
              <a:t>PDF</a:t>
            </a:r>
            <a:r>
              <a:rPr lang="ja-JP" altLang="en-US" sz="1867" b="1">
                <a:solidFill>
                  <a:srgbClr val="081F5C"/>
                </a:solidFill>
                <a:latin typeface="Meiryo" panose="020B0604030504040204" pitchFamily="34" charset="-128"/>
                <a:ea typeface="Meiryo" panose="020B0604030504040204" pitchFamily="34" charset="-128"/>
              </a:rPr>
              <a:t>）の抜粋</a:t>
            </a:r>
          </a:p>
        </p:txBody>
      </p:sp>
      <p:sp>
        <p:nvSpPr>
          <p:cNvPr id="5" name="テキスト ボックス 4">
            <a:extLst>
              <a:ext uri="{FF2B5EF4-FFF2-40B4-BE49-F238E27FC236}">
                <a16:creationId xmlns:a16="http://schemas.microsoft.com/office/drawing/2014/main" id="{DC95E128-AE38-96E0-4139-C7AF201C2841}"/>
              </a:ext>
            </a:extLst>
          </p:cNvPr>
          <p:cNvSpPr txBox="1"/>
          <p:nvPr/>
        </p:nvSpPr>
        <p:spPr>
          <a:xfrm>
            <a:off x="480517" y="791700"/>
            <a:ext cx="9039940" cy="461665"/>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その日の株式市場の状況が分かる！</a:t>
            </a:r>
            <a:endParaRPr lang="en-US" altLang="ja-JP" sz="2400">
              <a:solidFill>
                <a:srgbClr val="081168"/>
              </a:solidFill>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AFA9DC0C-981E-5961-DBF4-1931F18100BC}"/>
              </a:ext>
            </a:extLst>
          </p:cNvPr>
          <p:cNvPicPr>
            <a:picLocks noChangeAspect="1"/>
          </p:cNvPicPr>
          <p:nvPr/>
        </p:nvPicPr>
        <p:blipFill>
          <a:blip r:embed="rId2"/>
          <a:stretch>
            <a:fillRect/>
          </a:stretch>
        </p:blipFill>
        <p:spPr>
          <a:xfrm>
            <a:off x="2431373" y="1943582"/>
            <a:ext cx="7329255" cy="4639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5674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41F4-692E-D40B-FA89-8A94CC94CB5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443E55-D9E8-A735-75AA-EDBE87AF913B}"/>
              </a:ext>
            </a:extLst>
          </p:cNvPr>
          <p:cNvSpPr>
            <a:spLocks noGrp="1"/>
          </p:cNvSpPr>
          <p:nvPr>
            <p:ph type="ctrTitle"/>
          </p:nvPr>
        </p:nvSpPr>
        <p:spPr>
          <a:prstGeom prst="rect">
            <a:avLst/>
          </a:prstGeom>
        </p:spPr>
        <p:txBody>
          <a:bodyPr/>
          <a:lstStyle/>
          <a:p>
            <a:r>
              <a:rPr kumimoji="1" lang="ja-JP" altLang="en-US"/>
              <a:t>プラチナプラン</a:t>
            </a:r>
          </a:p>
        </p:txBody>
      </p:sp>
      <p:sp>
        <p:nvSpPr>
          <p:cNvPr id="3" name="テキスト ボックス 2">
            <a:extLst>
              <a:ext uri="{FF2B5EF4-FFF2-40B4-BE49-F238E27FC236}">
                <a16:creationId xmlns:a16="http://schemas.microsoft.com/office/drawing/2014/main" id="{31CA3FBF-2F36-353F-63E1-020384A303FD}"/>
              </a:ext>
            </a:extLst>
          </p:cNvPr>
          <p:cNvSpPr txBox="1"/>
          <p:nvPr/>
        </p:nvSpPr>
        <p:spPr>
          <a:xfrm>
            <a:off x="471269" y="776999"/>
            <a:ext cx="10658263" cy="461665"/>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ゼミの目標が明確！目標は、ゼミ生全員が年利換算</a:t>
            </a:r>
            <a:r>
              <a:rPr lang="en-US" altLang="ja-JP" sz="2400" dirty="0">
                <a:solidFill>
                  <a:srgbClr val="081168"/>
                </a:solidFill>
                <a:latin typeface="Meiryo" panose="020B0604030504040204" pitchFamily="34" charset="-128"/>
                <a:ea typeface="Meiryo" panose="020B0604030504040204" pitchFamily="34" charset="-128"/>
              </a:rPr>
              <a:t>50%</a:t>
            </a:r>
            <a:r>
              <a:rPr lang="ja-JP" altLang="en-US" sz="2400">
                <a:solidFill>
                  <a:srgbClr val="081168"/>
                </a:solidFill>
                <a:latin typeface="Meiryo" panose="020B0604030504040204" pitchFamily="34" charset="-128"/>
                <a:ea typeface="Meiryo" panose="020B0604030504040204" pitchFamily="34" charset="-128"/>
              </a:rPr>
              <a:t>以上を目指すこと！</a:t>
            </a:r>
            <a:endParaRPr lang="en-US" altLang="ja-JP" sz="2400" dirty="0">
              <a:solidFill>
                <a:srgbClr val="081168"/>
              </a:solidFill>
              <a:latin typeface="Meiryo" panose="020B0604030504040204" pitchFamily="34" charset="-128"/>
              <a:ea typeface="Meiryo" panose="020B0604030504040204" pitchFamily="34" charset="-128"/>
            </a:endParaRPr>
          </a:p>
        </p:txBody>
      </p:sp>
      <p:sp>
        <p:nvSpPr>
          <p:cNvPr id="4" name="スライド番号プレースホルダー 2">
            <a:extLst>
              <a:ext uri="{FF2B5EF4-FFF2-40B4-BE49-F238E27FC236}">
                <a16:creationId xmlns:a16="http://schemas.microsoft.com/office/drawing/2014/main" id="{AF1E8649-F920-63F4-5C9D-B7CF6B7D3C84}"/>
              </a:ext>
            </a:extLst>
          </p:cNvPr>
          <p:cNvSpPr txBox="1">
            <a:spLocks/>
          </p:cNvSpPr>
          <p:nvPr/>
        </p:nvSpPr>
        <p:spPr>
          <a:xfrm>
            <a:off x="7705416" y="4388982"/>
            <a:ext cx="392021" cy="139202"/>
          </a:xfrm>
          <a:prstGeom prst="rect">
            <a:avLst/>
          </a:prstGeom>
        </p:spPr>
        <p:txBody>
          <a:bodyPr vert="horz" lIns="91440" tIns="45720" rIns="91440" bIns="45720" rtlCol="0" anchor="ctr"/>
          <a:lstStyle>
            <a:defPPr>
              <a:defRPr lang="ja-JP"/>
            </a:defPPr>
            <a:lvl1pPr marL="0" algn="r" defTabSz="914400" rtl="0" eaLnBrk="1" latinLnBrk="0" hangingPunct="1">
              <a:defRPr kumimoji="1" sz="8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6CB4B4D-7CA3-9044-876B-883B54F8677D}" type="slidenum">
              <a:rPr lang="en-US" altLang="ja-JP" sz="533"/>
              <a:pPr/>
              <a:t>23</a:t>
            </a:fld>
            <a:endParaRPr lang="ja-JP" altLang="en-US" sz="533"/>
          </a:p>
        </p:txBody>
      </p:sp>
      <p:pic>
        <p:nvPicPr>
          <p:cNvPr id="5" name="図 4">
            <a:extLst>
              <a:ext uri="{FF2B5EF4-FFF2-40B4-BE49-F238E27FC236}">
                <a16:creationId xmlns:a16="http://schemas.microsoft.com/office/drawing/2014/main" id="{AB333F9B-5551-FBB0-1384-98E7482F2C6A}"/>
              </a:ext>
            </a:extLst>
          </p:cNvPr>
          <p:cNvPicPr>
            <a:picLocks noChangeAspect="1"/>
          </p:cNvPicPr>
          <p:nvPr/>
        </p:nvPicPr>
        <p:blipFill>
          <a:blip r:embed="rId3"/>
          <a:stretch>
            <a:fillRect/>
          </a:stretch>
        </p:blipFill>
        <p:spPr>
          <a:xfrm>
            <a:off x="1194445" y="1793163"/>
            <a:ext cx="9803110" cy="4287838"/>
          </a:xfrm>
          <a:prstGeom prst="rect">
            <a:avLst/>
          </a:prstGeom>
          <a:noFill/>
          <a:ln w="190500" cap="sq" cmpd="sng">
            <a:gradFill flip="none" rotWithShape="1">
              <a:gsLst>
                <a:gs pos="0">
                  <a:schemeClr val="accent3">
                    <a:lumMod val="57572"/>
                    <a:lumOff val="42428"/>
                  </a:schemeClr>
                </a:gs>
                <a:gs pos="23000">
                  <a:schemeClr val="accent3">
                    <a:lumMod val="89000"/>
                  </a:schemeClr>
                </a:gs>
                <a:gs pos="69000">
                  <a:schemeClr val="accent3">
                    <a:lumMod val="82828"/>
                    <a:lumOff val="17172"/>
                  </a:schemeClr>
                </a:gs>
                <a:gs pos="97000">
                  <a:schemeClr val="accent3">
                    <a:lumMod val="70000"/>
                  </a:schemeClr>
                </a:gs>
              </a:gsLst>
              <a:path path="circle">
                <a:fillToRect l="100000" t="100000"/>
              </a:path>
              <a:tileRect r="-100000" b="-100000"/>
            </a:gradFill>
            <a:prstDash val="solid"/>
            <a:round/>
            <a:extLst>
              <a:ext uri="{C807C97D-BFC1-408E-A445-0C87EB9F89A2}">
                <ask:lineSketchStyleProps xmlns:ask="http://schemas.microsoft.com/office/drawing/2018/sketchyshapes" sd="1219033472">
                  <a:custGeom>
                    <a:avLst/>
                    <a:gdLst>
                      <a:gd name="connsiteX0" fmla="*/ 0 w 9803110"/>
                      <a:gd name="connsiteY0" fmla="*/ 0 h 4287838"/>
                      <a:gd name="connsiteX1" fmla="*/ 9803110 w 9803110"/>
                      <a:gd name="connsiteY1" fmla="*/ 0 h 4287838"/>
                      <a:gd name="connsiteX2" fmla="*/ 9803110 w 9803110"/>
                      <a:gd name="connsiteY2" fmla="*/ 4287838 h 4287838"/>
                      <a:gd name="connsiteX3" fmla="*/ 0 w 9803110"/>
                      <a:gd name="connsiteY3" fmla="*/ 4287838 h 4287838"/>
                      <a:gd name="connsiteX4" fmla="*/ 0 w 9803110"/>
                      <a:gd name="connsiteY4" fmla="*/ 0 h 4287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3110" h="4287838" extrusionOk="0">
                        <a:moveTo>
                          <a:pt x="0" y="0"/>
                        </a:moveTo>
                        <a:cubicBezTo>
                          <a:pt x="3433409" y="118645"/>
                          <a:pt x="5461377" y="116012"/>
                          <a:pt x="9803110" y="0"/>
                        </a:cubicBezTo>
                        <a:cubicBezTo>
                          <a:pt x="9670228" y="1980636"/>
                          <a:pt x="9888061" y="2563313"/>
                          <a:pt x="9803110" y="4287838"/>
                        </a:cubicBezTo>
                        <a:cubicBezTo>
                          <a:pt x="5741105" y="4422438"/>
                          <a:pt x="1818059" y="4130642"/>
                          <a:pt x="0" y="4287838"/>
                        </a:cubicBezTo>
                        <a:cubicBezTo>
                          <a:pt x="-20187" y="3745053"/>
                          <a:pt x="-152480" y="1383141"/>
                          <a:pt x="0" y="0"/>
                        </a:cubicBezTo>
                        <a:close/>
                      </a:path>
                    </a:pathLst>
                  </a:custGeom>
                  <ask:type>
                    <ask:lineSketchNone/>
                  </ask:type>
                </ask:lineSketchStyleProps>
              </a:ext>
            </a:extLst>
          </a:ln>
          <a:effectLst>
            <a:innerShdw blurRad="76200">
              <a:srgbClr val="000000"/>
            </a:innerShdw>
          </a:effectLst>
        </p:spPr>
      </p:pic>
    </p:spTree>
    <p:extLst>
      <p:ext uri="{BB962C8B-B14F-4D97-AF65-F5344CB8AC3E}">
        <p14:creationId xmlns:p14="http://schemas.microsoft.com/office/powerpoint/2010/main" val="2570242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754B1-7F2D-010A-20A7-C238A9F263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E4EFBF8-6B8F-6E4B-29FD-6B57D84647AC}"/>
              </a:ext>
            </a:extLst>
          </p:cNvPr>
          <p:cNvSpPr>
            <a:spLocks noGrp="1"/>
          </p:cNvSpPr>
          <p:nvPr>
            <p:ph type="ctrTitle"/>
          </p:nvPr>
        </p:nvSpPr>
        <p:spPr>
          <a:prstGeom prst="rect">
            <a:avLst/>
          </a:prstGeom>
        </p:spPr>
        <p:txBody>
          <a:bodyPr/>
          <a:lstStyle/>
          <a:p>
            <a:r>
              <a:rPr kumimoji="1" lang="ja-JP" altLang="en-US"/>
              <a:t>プラチナプラン</a:t>
            </a:r>
          </a:p>
        </p:txBody>
      </p:sp>
      <p:sp>
        <p:nvSpPr>
          <p:cNvPr id="3" name="テキスト ボックス 2">
            <a:extLst>
              <a:ext uri="{FF2B5EF4-FFF2-40B4-BE49-F238E27FC236}">
                <a16:creationId xmlns:a16="http://schemas.microsoft.com/office/drawing/2014/main" id="{2BDD8117-E8F2-E532-84F9-387F5E6AF575}"/>
              </a:ext>
            </a:extLst>
          </p:cNvPr>
          <p:cNvSpPr txBox="1"/>
          <p:nvPr/>
        </p:nvSpPr>
        <p:spPr>
          <a:xfrm>
            <a:off x="551098" y="777000"/>
            <a:ext cx="10658263" cy="461665"/>
          </a:xfrm>
          <a:prstGeom prst="rect">
            <a:avLst/>
          </a:prstGeom>
          <a:noFill/>
        </p:spPr>
        <p:txBody>
          <a:bodyPr wrap="square" rtlCol="0">
            <a:spAutoFit/>
          </a:bodyPr>
          <a:lstStyle/>
          <a:p>
            <a:r>
              <a:rPr lang="ja-JP" altLang="en-US" sz="2400">
                <a:solidFill>
                  <a:srgbClr val="081168"/>
                </a:solidFill>
                <a:latin typeface="Meiryo" panose="020B0604030504040204" pitchFamily="34" charset="-128"/>
                <a:ea typeface="Meiryo" panose="020B0604030504040204" pitchFamily="34" charset="-128"/>
              </a:rPr>
              <a:t>課題を提出すると、アニオチームの講師が丁寧にフィードバックをくれる！</a:t>
            </a:r>
            <a:endParaRPr lang="en-US" altLang="ja-JP" sz="2400">
              <a:solidFill>
                <a:srgbClr val="081168"/>
              </a:solidFill>
              <a:latin typeface="Meiryo" panose="020B0604030504040204" pitchFamily="34" charset="-128"/>
              <a:ea typeface="Meiryo" panose="020B0604030504040204" pitchFamily="34" charset="-128"/>
            </a:endParaRPr>
          </a:p>
        </p:txBody>
      </p:sp>
      <p:sp>
        <p:nvSpPr>
          <p:cNvPr id="4" name="スライド番号プレースホルダー 2">
            <a:extLst>
              <a:ext uri="{FF2B5EF4-FFF2-40B4-BE49-F238E27FC236}">
                <a16:creationId xmlns:a16="http://schemas.microsoft.com/office/drawing/2014/main" id="{5BA218F8-E703-57CF-CD5B-253B65DEF967}"/>
              </a:ext>
            </a:extLst>
          </p:cNvPr>
          <p:cNvSpPr txBox="1">
            <a:spLocks/>
          </p:cNvSpPr>
          <p:nvPr/>
        </p:nvSpPr>
        <p:spPr>
          <a:xfrm>
            <a:off x="7705416" y="4388982"/>
            <a:ext cx="392021" cy="139202"/>
          </a:xfrm>
          <a:prstGeom prst="rect">
            <a:avLst/>
          </a:prstGeom>
        </p:spPr>
        <p:txBody>
          <a:bodyPr vert="horz" lIns="91440" tIns="45720" rIns="91440" bIns="45720" rtlCol="0" anchor="ctr"/>
          <a:lstStyle>
            <a:defPPr>
              <a:defRPr lang="ja-JP"/>
            </a:defPPr>
            <a:lvl1pPr marL="0" algn="r" defTabSz="914400" rtl="0" eaLnBrk="1" latinLnBrk="0" hangingPunct="1">
              <a:defRPr kumimoji="1" sz="8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6CB4B4D-7CA3-9044-876B-883B54F8677D}" type="slidenum">
              <a:rPr lang="en-US" altLang="ja-JP" sz="533"/>
              <a:pPr/>
              <a:t>24</a:t>
            </a:fld>
            <a:endParaRPr lang="ja-JP" altLang="en-US" sz="533"/>
          </a:p>
        </p:txBody>
      </p:sp>
      <p:pic>
        <p:nvPicPr>
          <p:cNvPr id="5" name="図 4">
            <a:extLst>
              <a:ext uri="{FF2B5EF4-FFF2-40B4-BE49-F238E27FC236}">
                <a16:creationId xmlns:a16="http://schemas.microsoft.com/office/drawing/2014/main" id="{FCB8D6E0-8496-70F0-AAC8-3AF6A15775A6}"/>
              </a:ext>
            </a:extLst>
          </p:cNvPr>
          <p:cNvPicPr>
            <a:picLocks noChangeAspect="1"/>
          </p:cNvPicPr>
          <p:nvPr/>
        </p:nvPicPr>
        <p:blipFill>
          <a:blip r:embed="rId3"/>
          <a:stretch>
            <a:fillRect/>
          </a:stretch>
        </p:blipFill>
        <p:spPr>
          <a:xfrm>
            <a:off x="2619728" y="1634519"/>
            <a:ext cx="6952545" cy="4597193"/>
          </a:xfrm>
          <a:prstGeom prst="rect">
            <a:avLst/>
          </a:prstGeom>
          <a:ln w="190500" cap="sq" cmpd="sng">
            <a:gradFill flip="none" rotWithShape="1">
              <a:gsLst>
                <a:gs pos="0">
                  <a:schemeClr val="accent3">
                    <a:lumMod val="72000"/>
                    <a:lumOff val="28000"/>
                  </a:schemeClr>
                </a:gs>
                <a:gs pos="23000">
                  <a:schemeClr val="accent3">
                    <a:lumMod val="89000"/>
                  </a:schemeClr>
                </a:gs>
                <a:gs pos="69000">
                  <a:schemeClr val="accent3">
                    <a:lumMod val="66000"/>
                    <a:lumOff val="34000"/>
                  </a:schemeClr>
                </a:gs>
                <a:gs pos="97000">
                  <a:schemeClr val="accent3">
                    <a:lumMod val="70000"/>
                  </a:schemeClr>
                </a:gs>
              </a:gsLst>
              <a:path path="circle">
                <a:fillToRect l="50000" t="50000" r="50000" b="50000"/>
              </a:path>
              <a:tileRect/>
            </a:gradFill>
            <a:prstDash val="solid"/>
            <a:round/>
          </a:ln>
          <a:effectLst>
            <a:innerShdw blurRad="76200">
              <a:srgbClr val="000000"/>
            </a:innerShdw>
          </a:effectLst>
        </p:spPr>
      </p:pic>
    </p:spTree>
    <p:extLst>
      <p:ext uri="{BB962C8B-B14F-4D97-AF65-F5344CB8AC3E}">
        <p14:creationId xmlns:p14="http://schemas.microsoft.com/office/powerpoint/2010/main" val="1739301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A04-41E5-88FE-1478-6E8B663E4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C710B-5379-89A2-E16E-8C3F9774E245}"/>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E6DFB2D2-8F9B-9EDA-3253-1628EABC3E35}"/>
              </a:ext>
            </a:extLst>
          </p:cNvPr>
          <p:cNvSpPr>
            <a:spLocks noGrp="1"/>
          </p:cNvSpPr>
          <p:nvPr>
            <p:ph type="sldNum" sz="quarter" idx="2"/>
          </p:nvPr>
        </p:nvSpPr>
        <p:spPr/>
        <p:txBody>
          <a:bodyPr/>
          <a:lstStyle/>
          <a:p>
            <a:fld id="{86CB4B4D-7CA3-9044-876B-883B54F8677D}" type="slidenum">
              <a:rPr lang="en-US" altLang="ja-JP" smtClean="0"/>
              <a:pPr/>
              <a:t>25</a:t>
            </a:fld>
            <a:endParaRPr lang="ja-JP" altLang="en-US"/>
          </a:p>
        </p:txBody>
      </p:sp>
      <p:sp>
        <p:nvSpPr>
          <p:cNvPr id="5" name="片側の 2 つの角を丸めた四角形 118">
            <a:extLst>
              <a:ext uri="{FF2B5EF4-FFF2-40B4-BE49-F238E27FC236}">
                <a16:creationId xmlns:a16="http://schemas.microsoft.com/office/drawing/2014/main" id="{096EBEF1-0369-D5E1-8EFC-19A4035AF041}"/>
              </a:ext>
            </a:extLst>
          </p:cNvPr>
          <p:cNvSpPr/>
          <p:nvPr/>
        </p:nvSpPr>
        <p:spPr>
          <a:xfrm>
            <a:off x="342103" y="597136"/>
            <a:ext cx="11547345" cy="3448539"/>
          </a:xfrm>
          <a:prstGeom prst="rect">
            <a:avLst/>
          </a:prstGeom>
          <a:gradFill flip="none" rotWithShape="1">
            <a:gsLst>
              <a:gs pos="18000">
                <a:schemeClr val="accent1">
                  <a:lumMod val="40000"/>
                  <a:lumOff val="60000"/>
                </a:schemeClr>
              </a:gs>
              <a:gs pos="6000">
                <a:srgbClr val="A2B9E2"/>
              </a:gs>
              <a:gs pos="73000">
                <a:schemeClr val="accent1">
                  <a:lumMod val="10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sp>
        <p:nvSpPr>
          <p:cNvPr id="7" name="TextBox 6">
            <a:extLst>
              <a:ext uri="{FF2B5EF4-FFF2-40B4-BE49-F238E27FC236}">
                <a16:creationId xmlns:a16="http://schemas.microsoft.com/office/drawing/2014/main" id="{0FE4AAF2-4A97-8FA0-ACC3-48DCB334B5E4}"/>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スタンダードプラン</a:t>
            </a:r>
            <a:endParaRPr lang="en-US"/>
          </a:p>
        </p:txBody>
      </p:sp>
      <p:sp>
        <p:nvSpPr>
          <p:cNvPr id="9" name="Rectangle: Rounded Corners 8">
            <a:extLst>
              <a:ext uri="{FF2B5EF4-FFF2-40B4-BE49-F238E27FC236}">
                <a16:creationId xmlns:a16="http://schemas.microsoft.com/office/drawing/2014/main" id="{641A3F50-A76A-8D40-E3C1-EF63416B724D}"/>
              </a:ext>
            </a:extLst>
          </p:cNvPr>
          <p:cNvSpPr/>
          <p:nvPr/>
        </p:nvSpPr>
        <p:spPr>
          <a:xfrm>
            <a:off x="4961154" y="930633"/>
            <a:ext cx="5486398" cy="5558897"/>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3FDDB224-9638-5CDD-7885-BCBD1261355F}"/>
              </a:ext>
            </a:extLst>
          </p:cNvPr>
          <p:cNvSpPr/>
          <p:nvPr/>
        </p:nvSpPr>
        <p:spPr>
          <a:xfrm>
            <a:off x="5871698" y="1338081"/>
            <a:ext cx="3662917" cy="640058"/>
          </a:xfrm>
          <a:prstGeom prst="roundRect">
            <a:avLst/>
          </a:prstGeom>
          <a:solidFill>
            <a:schemeClr val="tx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A07F20A5-A523-0D9D-14F4-70C02ABEB826}"/>
              </a:ext>
            </a:extLst>
          </p:cNvPr>
          <p:cNvSpPr txBox="1"/>
          <p:nvPr/>
        </p:nvSpPr>
        <p:spPr>
          <a:xfrm>
            <a:off x="7010837" y="1392462"/>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通常価格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D46C5EED-9229-C9C1-B08D-1A14D683A8F6}"/>
              </a:ext>
            </a:extLst>
          </p:cNvPr>
          <p:cNvSpPr txBox="1"/>
          <p:nvPr/>
        </p:nvSpPr>
        <p:spPr>
          <a:xfrm>
            <a:off x="6832409" y="2322970"/>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A9A3BC9E-8E3B-61EE-9215-D4EAC04175A7}"/>
              </a:ext>
            </a:extLst>
          </p:cNvPr>
          <p:cNvSpPr txBox="1"/>
          <p:nvPr/>
        </p:nvSpPr>
        <p:spPr>
          <a:xfrm>
            <a:off x="6217735" y="3713969"/>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7CC35BB8-D65F-CD12-38AF-5C099EE3CF99}"/>
              </a:ext>
            </a:extLst>
          </p:cNvPr>
          <p:cNvCxnSpPr/>
          <p:nvPr/>
        </p:nvCxnSpPr>
        <p:spPr>
          <a:xfrm flipV="1">
            <a:off x="5520429" y="4559659"/>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07C7052-B7EF-F96B-9F06-8D35A9C7007F}"/>
              </a:ext>
            </a:extLst>
          </p:cNvPr>
          <p:cNvSpPr txBox="1"/>
          <p:nvPr/>
        </p:nvSpPr>
        <p:spPr>
          <a:xfrm>
            <a:off x="5831102" y="4692081"/>
            <a:ext cx="440215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a:solidFill>
                <a:schemeClr val="tx2">
                  <a:lumMod val="76000"/>
                </a:schemeClr>
              </a:solidFill>
              <a:ea typeface="游ゴシック"/>
            </a:endParaRPr>
          </a:p>
          <a:p>
            <a:endParaRPr lang="ja-JP" altLang="en-US" sz="1000" b="1">
              <a:solidFill>
                <a:schemeClr val="tx2">
                  <a:lumMod val="76000"/>
                </a:schemeClr>
              </a:solidFill>
              <a:latin typeface="Meiryo"/>
              <a:ea typeface="Meiryo"/>
            </a:endParaRPr>
          </a:p>
          <a:p>
            <a:pPr algn="l"/>
            <a:r>
              <a:rPr lang="ja-JP" altLang="en-US" sz="5400" b="1">
                <a:solidFill>
                  <a:schemeClr val="tx2">
                    <a:lumMod val="76000"/>
                  </a:schemeClr>
                </a:solidFill>
                <a:latin typeface="Meiryo"/>
                <a:ea typeface="Meiryo"/>
              </a:rPr>
              <a:t>6</a:t>
            </a:r>
            <a:r>
              <a:rPr lang="en-US" altLang="ja-JP" sz="5400" b="1">
                <a:solidFill>
                  <a:schemeClr val="tx2">
                    <a:lumMod val="76000"/>
                  </a:schemeClr>
                </a:solidFill>
                <a:latin typeface="Meiryo"/>
                <a:ea typeface="Meiryo"/>
              </a:rPr>
              <a:t>98</a:t>
            </a:r>
            <a:r>
              <a:rPr lang="ja-JP" altLang="en-US" sz="5400" b="1">
                <a:solidFill>
                  <a:schemeClr val="tx2">
                    <a:lumMod val="76000"/>
                  </a:schemeClr>
                </a:solidFill>
                <a:latin typeface="Meiryo"/>
                <a:ea typeface="Meiryo"/>
              </a:rPr>
              <a:t>,000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74CB3736-23A8-EC67-51F9-B3BDB2DF3BC0}"/>
              </a:ext>
            </a:extLst>
          </p:cNvPr>
          <p:cNvSpPr txBox="1"/>
          <p:nvPr/>
        </p:nvSpPr>
        <p:spPr>
          <a:xfrm>
            <a:off x="9325434" y="5225955"/>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EEF004A6-B7FB-175A-2525-DF38943BE645}"/>
              </a:ext>
            </a:extLst>
          </p:cNvPr>
          <p:cNvPicPr>
            <a:picLocks noChangeAspect="1"/>
          </p:cNvPicPr>
          <p:nvPr/>
        </p:nvPicPr>
        <p:blipFill>
          <a:blip r:embed="rId2"/>
          <a:stretch>
            <a:fillRect/>
          </a:stretch>
        </p:blipFill>
        <p:spPr>
          <a:xfrm>
            <a:off x="7400390" y="3085409"/>
            <a:ext cx="421105" cy="340895"/>
          </a:xfrm>
          <a:prstGeom prst="rect">
            <a:avLst/>
          </a:prstGeom>
        </p:spPr>
      </p:pic>
    </p:spTree>
    <p:extLst>
      <p:ext uri="{BB962C8B-B14F-4D97-AF65-F5344CB8AC3E}">
        <p14:creationId xmlns:p14="http://schemas.microsoft.com/office/powerpoint/2010/main" val="766312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BE9D8-E0E5-21AB-5C6F-C161B8D21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D007F-FDF0-76EC-1B93-213D514D9B7D}"/>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75FB1164-E097-B08B-BCAF-9721A04039ED}"/>
              </a:ext>
            </a:extLst>
          </p:cNvPr>
          <p:cNvSpPr>
            <a:spLocks noGrp="1"/>
          </p:cNvSpPr>
          <p:nvPr>
            <p:ph type="sldNum" sz="quarter" idx="2"/>
          </p:nvPr>
        </p:nvSpPr>
        <p:spPr/>
        <p:txBody>
          <a:bodyPr/>
          <a:lstStyle/>
          <a:p>
            <a:fld id="{86CB4B4D-7CA3-9044-876B-883B54F8677D}" type="slidenum">
              <a:rPr lang="en-US" altLang="ja-JP" smtClean="0"/>
              <a:pPr/>
              <a:t>26</a:t>
            </a:fld>
            <a:endParaRPr lang="ja-JP" altLang="en-US"/>
          </a:p>
        </p:txBody>
      </p:sp>
      <p:sp>
        <p:nvSpPr>
          <p:cNvPr id="5" name="片側の 2 つの角を丸めた四角形 118">
            <a:extLst>
              <a:ext uri="{FF2B5EF4-FFF2-40B4-BE49-F238E27FC236}">
                <a16:creationId xmlns:a16="http://schemas.microsoft.com/office/drawing/2014/main" id="{079D705F-F3BD-A567-1F14-697C999E4B97}"/>
              </a:ext>
            </a:extLst>
          </p:cNvPr>
          <p:cNvSpPr/>
          <p:nvPr/>
        </p:nvSpPr>
        <p:spPr>
          <a:xfrm>
            <a:off x="342103" y="597136"/>
            <a:ext cx="11547345" cy="3448539"/>
          </a:xfrm>
          <a:prstGeom prst="rect">
            <a:avLst/>
          </a:prstGeom>
          <a:gradFill flip="none" rotWithShape="1">
            <a:gsLst>
              <a:gs pos="18000">
                <a:schemeClr val="accent1">
                  <a:lumMod val="40000"/>
                  <a:lumOff val="60000"/>
                </a:schemeClr>
              </a:gs>
              <a:gs pos="6000">
                <a:srgbClr val="A2B9E2"/>
              </a:gs>
              <a:gs pos="73000">
                <a:schemeClr val="accent1">
                  <a:lumMod val="10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sp>
        <p:nvSpPr>
          <p:cNvPr id="7" name="TextBox 6">
            <a:extLst>
              <a:ext uri="{FF2B5EF4-FFF2-40B4-BE49-F238E27FC236}">
                <a16:creationId xmlns:a16="http://schemas.microsoft.com/office/drawing/2014/main" id="{8409A4AC-939F-3E9B-A107-8B2351A2E656}"/>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スタンダードプラン</a:t>
            </a:r>
            <a:endParaRPr lang="en-US"/>
          </a:p>
        </p:txBody>
      </p:sp>
      <p:sp>
        <p:nvSpPr>
          <p:cNvPr id="9" name="Rectangle: Rounded Corners 8">
            <a:extLst>
              <a:ext uri="{FF2B5EF4-FFF2-40B4-BE49-F238E27FC236}">
                <a16:creationId xmlns:a16="http://schemas.microsoft.com/office/drawing/2014/main" id="{53B87902-6843-0290-B6F6-88F91F5A9B07}"/>
              </a:ext>
            </a:extLst>
          </p:cNvPr>
          <p:cNvSpPr/>
          <p:nvPr/>
        </p:nvSpPr>
        <p:spPr>
          <a:xfrm>
            <a:off x="4961154" y="930633"/>
            <a:ext cx="5486398" cy="5558897"/>
          </a:xfrm>
          <a:prstGeom prst="roundRect">
            <a:avLst/>
          </a:prstGeom>
          <a:solidFill>
            <a:schemeClr val="accent1">
              <a:lumMod val="20000"/>
              <a:lumOff val="80000"/>
            </a:schemeClr>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20ADC922-CC38-83A3-D4E1-E88258BF125E}"/>
              </a:ext>
            </a:extLst>
          </p:cNvPr>
          <p:cNvSpPr/>
          <p:nvPr/>
        </p:nvSpPr>
        <p:spPr>
          <a:xfrm>
            <a:off x="5844962" y="1324713"/>
            <a:ext cx="3662917" cy="640058"/>
          </a:xfrm>
          <a:prstGeom prst="roundRect">
            <a:avLst/>
          </a:prstGeom>
          <a:solidFill>
            <a:schemeClr val="accent2"/>
          </a:solid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B6DC0A08-6A6F-BA71-AA73-1F80CB265309}"/>
              </a:ext>
            </a:extLst>
          </p:cNvPr>
          <p:cNvSpPr txBox="1"/>
          <p:nvPr/>
        </p:nvSpPr>
        <p:spPr>
          <a:xfrm>
            <a:off x="6850416" y="1379094"/>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FD71DD6B-68C7-70DB-0E1C-9156DBEDC30F}"/>
              </a:ext>
            </a:extLst>
          </p:cNvPr>
          <p:cNvSpPr txBox="1"/>
          <p:nvPr/>
        </p:nvSpPr>
        <p:spPr>
          <a:xfrm>
            <a:off x="6832409" y="2322970"/>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2BCAB4D1-CC0E-C8F2-7EB2-96EE348156D7}"/>
              </a:ext>
            </a:extLst>
          </p:cNvPr>
          <p:cNvSpPr txBox="1"/>
          <p:nvPr/>
        </p:nvSpPr>
        <p:spPr>
          <a:xfrm>
            <a:off x="6331367" y="3707285"/>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75BEC4A1-17D1-DDF2-FEA2-34C3385E6276}"/>
              </a:ext>
            </a:extLst>
          </p:cNvPr>
          <p:cNvCxnSpPr/>
          <p:nvPr/>
        </p:nvCxnSpPr>
        <p:spPr>
          <a:xfrm flipV="1">
            <a:off x="5520429" y="4559659"/>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EDFE7BE-0428-CA83-58FE-5B2A51A41B77}"/>
              </a:ext>
            </a:extLst>
          </p:cNvPr>
          <p:cNvSpPr txBox="1"/>
          <p:nvPr/>
        </p:nvSpPr>
        <p:spPr>
          <a:xfrm>
            <a:off x="5800000" y="4723183"/>
            <a:ext cx="440215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a:solidFill>
                <a:schemeClr val="tx2">
                  <a:lumMod val="76000"/>
                </a:schemeClr>
              </a:solidFill>
              <a:ea typeface="游ゴシック"/>
            </a:endParaRPr>
          </a:p>
          <a:p>
            <a:endParaRPr lang="ja-JP" altLang="en-US" sz="1000" b="1">
              <a:solidFill>
                <a:schemeClr val="bg1"/>
              </a:solidFill>
              <a:latin typeface="Meiryo"/>
              <a:ea typeface="Meiryo"/>
            </a:endParaRPr>
          </a:p>
          <a:p>
            <a:pPr algn="l"/>
            <a:r>
              <a:rPr lang="en-US" altLang="ja-JP" sz="5400" b="1">
                <a:solidFill>
                  <a:schemeClr val="accent2"/>
                </a:solidFill>
                <a:latin typeface="Meiryo"/>
                <a:ea typeface="Meiryo"/>
              </a:rPr>
              <a:t>398,000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616BA9F6-F8CE-12EF-0C32-8B91B99644DE}"/>
              </a:ext>
            </a:extLst>
          </p:cNvPr>
          <p:cNvSpPr txBox="1"/>
          <p:nvPr/>
        </p:nvSpPr>
        <p:spPr>
          <a:xfrm>
            <a:off x="9294332" y="5216952"/>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1AA0E3FE-C8DA-54A4-A7A5-FE934B03E221}"/>
              </a:ext>
            </a:extLst>
          </p:cNvPr>
          <p:cNvPicPr>
            <a:picLocks noChangeAspect="1"/>
          </p:cNvPicPr>
          <p:nvPr/>
        </p:nvPicPr>
        <p:blipFill>
          <a:blip r:embed="rId2"/>
          <a:stretch>
            <a:fillRect/>
          </a:stretch>
        </p:blipFill>
        <p:spPr>
          <a:xfrm>
            <a:off x="7400390" y="3085409"/>
            <a:ext cx="421105" cy="340895"/>
          </a:xfrm>
          <a:prstGeom prst="rect">
            <a:avLst/>
          </a:prstGeom>
        </p:spPr>
      </p:pic>
    </p:spTree>
    <p:extLst>
      <p:ext uri="{BB962C8B-B14F-4D97-AF65-F5344CB8AC3E}">
        <p14:creationId xmlns:p14="http://schemas.microsoft.com/office/powerpoint/2010/main" val="548192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133E-3FAA-C0E6-ACF1-51D1F7632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52D71-5309-6B39-8ACA-C0CAEB409F21}"/>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AF1D0CE2-81EC-D4E7-B37B-23ED5A50A56B}"/>
              </a:ext>
            </a:extLst>
          </p:cNvPr>
          <p:cNvSpPr>
            <a:spLocks noGrp="1"/>
          </p:cNvSpPr>
          <p:nvPr>
            <p:ph type="sldNum" sz="quarter" idx="2"/>
          </p:nvPr>
        </p:nvSpPr>
        <p:spPr/>
        <p:txBody>
          <a:bodyPr/>
          <a:lstStyle/>
          <a:p>
            <a:fld id="{86CB4B4D-7CA3-9044-876B-883B54F8677D}" type="slidenum">
              <a:rPr lang="en-US" altLang="ja-JP" smtClean="0"/>
              <a:pPr/>
              <a:t>27</a:t>
            </a:fld>
            <a:endParaRPr lang="ja-JP" altLang="en-US"/>
          </a:p>
        </p:txBody>
      </p:sp>
      <p:sp>
        <p:nvSpPr>
          <p:cNvPr id="5" name="片側の 2 つの角を丸めた四角形 118">
            <a:extLst>
              <a:ext uri="{FF2B5EF4-FFF2-40B4-BE49-F238E27FC236}">
                <a16:creationId xmlns:a16="http://schemas.microsoft.com/office/drawing/2014/main" id="{06FA5DB3-8202-EF29-BB01-FAFAE1DEDF7A}"/>
              </a:ext>
            </a:extLst>
          </p:cNvPr>
          <p:cNvSpPr/>
          <p:nvPr/>
        </p:nvSpPr>
        <p:spPr>
          <a:xfrm>
            <a:off x="342103" y="597136"/>
            <a:ext cx="11547345" cy="3448539"/>
          </a:xfrm>
          <a:prstGeom prst="rect">
            <a:avLst/>
          </a:prstGeom>
          <a:gradFill flip="none" rotWithShape="1">
            <a:gsLst>
              <a:gs pos="18000">
                <a:schemeClr val="accent1">
                  <a:lumMod val="40000"/>
                  <a:lumOff val="60000"/>
                </a:schemeClr>
              </a:gs>
              <a:gs pos="6000">
                <a:srgbClr val="A2B9E2"/>
              </a:gs>
              <a:gs pos="73000">
                <a:schemeClr val="accent1">
                  <a:lumMod val="10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34" charset="-128"/>
              <a:ea typeface="Meiryo UI" panose="020B0604030504040204" pitchFamily="34" charset="-128"/>
            </a:endParaRPr>
          </a:p>
        </p:txBody>
      </p:sp>
      <p:sp>
        <p:nvSpPr>
          <p:cNvPr id="7" name="TextBox 6">
            <a:extLst>
              <a:ext uri="{FF2B5EF4-FFF2-40B4-BE49-F238E27FC236}">
                <a16:creationId xmlns:a16="http://schemas.microsoft.com/office/drawing/2014/main" id="{6B344A60-5B8A-6D76-78C9-C3B9CFA64482}"/>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スタンダードプラン</a:t>
            </a:r>
            <a:endParaRPr lang="en-US"/>
          </a:p>
        </p:txBody>
      </p:sp>
      <p:sp>
        <p:nvSpPr>
          <p:cNvPr id="9" name="Rectangle: Rounded Corners 8">
            <a:extLst>
              <a:ext uri="{FF2B5EF4-FFF2-40B4-BE49-F238E27FC236}">
                <a16:creationId xmlns:a16="http://schemas.microsoft.com/office/drawing/2014/main" id="{DF1520BD-F036-CBE0-9503-E13AA3AB5772}"/>
              </a:ext>
            </a:extLst>
          </p:cNvPr>
          <p:cNvSpPr/>
          <p:nvPr/>
        </p:nvSpPr>
        <p:spPr>
          <a:xfrm>
            <a:off x="4961154" y="930633"/>
            <a:ext cx="5486398" cy="5558897"/>
          </a:xfrm>
          <a:prstGeom prst="roundRect">
            <a:avLst/>
          </a:prstGeom>
          <a:solidFill>
            <a:schemeClr val="accent1">
              <a:lumMod val="20000"/>
              <a:lumOff val="80000"/>
            </a:schemeClr>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84E52890-75D3-2C8F-52A8-519E74FF346C}"/>
              </a:ext>
            </a:extLst>
          </p:cNvPr>
          <p:cNvSpPr/>
          <p:nvPr/>
        </p:nvSpPr>
        <p:spPr>
          <a:xfrm>
            <a:off x="5844962" y="1324713"/>
            <a:ext cx="3662917" cy="640058"/>
          </a:xfrm>
          <a:prstGeom prst="roundRect">
            <a:avLst/>
          </a:prstGeom>
          <a:solidFill>
            <a:schemeClr val="accent2"/>
          </a:solid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B7E9FCE6-156A-A7DB-C3C7-73797A77A8AA}"/>
              </a:ext>
            </a:extLst>
          </p:cNvPr>
          <p:cNvSpPr txBox="1"/>
          <p:nvPr/>
        </p:nvSpPr>
        <p:spPr>
          <a:xfrm>
            <a:off x="6850416" y="1379094"/>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EFDFF831-91E9-1C91-9C4B-95D30DE5EF63}"/>
              </a:ext>
            </a:extLst>
          </p:cNvPr>
          <p:cNvSpPr txBox="1"/>
          <p:nvPr/>
        </p:nvSpPr>
        <p:spPr>
          <a:xfrm>
            <a:off x="6832409" y="2322970"/>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E6963DC4-3A59-2E65-CF79-83CA645F6CAB}"/>
              </a:ext>
            </a:extLst>
          </p:cNvPr>
          <p:cNvSpPr txBox="1"/>
          <p:nvPr/>
        </p:nvSpPr>
        <p:spPr>
          <a:xfrm>
            <a:off x="6331367" y="3707285"/>
            <a:ext cx="33126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ja-JP" altLang="en-US" sz="5400" b="1">
                <a:solidFill>
                  <a:schemeClr val="accent2"/>
                </a:solidFill>
                <a:latin typeface="Meiryo"/>
                <a:ea typeface="Meiryo"/>
              </a:rPr>
              <a:t>１</a:t>
            </a:r>
            <a:r>
              <a:rPr lang="ja-JP" altLang="en-US" sz="3600" b="1">
                <a:solidFill>
                  <a:schemeClr val="tx2">
                    <a:lumMod val="76000"/>
                  </a:schemeClr>
                </a:solidFill>
                <a:latin typeface="Meiryo"/>
                <a:ea typeface="Meiryo"/>
              </a:rPr>
              <a:t>年間</a:t>
            </a:r>
          </a:p>
        </p:txBody>
      </p:sp>
      <p:cxnSp>
        <p:nvCxnSpPr>
          <p:cNvPr id="19" name="Straight Arrow Connector 18">
            <a:extLst>
              <a:ext uri="{FF2B5EF4-FFF2-40B4-BE49-F238E27FC236}">
                <a16:creationId xmlns:a16="http://schemas.microsoft.com/office/drawing/2014/main" id="{55C80601-608F-498C-1A26-A55C961A117C}"/>
              </a:ext>
            </a:extLst>
          </p:cNvPr>
          <p:cNvCxnSpPr/>
          <p:nvPr/>
        </p:nvCxnSpPr>
        <p:spPr>
          <a:xfrm flipV="1">
            <a:off x="5520429" y="4559659"/>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4557FD-80C7-0658-6971-334177DAE2CA}"/>
              </a:ext>
            </a:extLst>
          </p:cNvPr>
          <p:cNvSpPr txBox="1"/>
          <p:nvPr/>
        </p:nvSpPr>
        <p:spPr>
          <a:xfrm>
            <a:off x="5800000" y="4738734"/>
            <a:ext cx="440215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a:solidFill>
                <a:schemeClr val="tx2">
                  <a:lumMod val="76000"/>
                </a:schemeClr>
              </a:solidFill>
              <a:ea typeface="游ゴシック"/>
            </a:endParaRPr>
          </a:p>
          <a:p>
            <a:endParaRPr lang="ja-JP" altLang="en-US" sz="1000" b="1">
              <a:solidFill>
                <a:schemeClr val="bg1"/>
              </a:solidFill>
              <a:latin typeface="Meiryo"/>
              <a:ea typeface="Meiryo"/>
            </a:endParaRPr>
          </a:p>
          <a:p>
            <a:r>
              <a:rPr lang="en-US" altLang="ja-JP" sz="5400" b="1">
                <a:solidFill>
                  <a:schemeClr val="accent2"/>
                </a:solidFill>
                <a:latin typeface="Meiryo"/>
                <a:ea typeface="Meiryo"/>
              </a:rPr>
              <a:t>398,000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84215BA3-237B-1CD8-CB0D-0320CBC0EC6A}"/>
              </a:ext>
            </a:extLst>
          </p:cNvPr>
          <p:cNvSpPr txBox="1"/>
          <p:nvPr/>
        </p:nvSpPr>
        <p:spPr>
          <a:xfrm>
            <a:off x="9294332" y="5232503"/>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8238B3C0-1AD6-92A0-1165-0B24BBC7B910}"/>
              </a:ext>
            </a:extLst>
          </p:cNvPr>
          <p:cNvPicPr>
            <a:picLocks noChangeAspect="1"/>
          </p:cNvPicPr>
          <p:nvPr/>
        </p:nvPicPr>
        <p:blipFill>
          <a:blip r:embed="rId2"/>
          <a:stretch>
            <a:fillRect/>
          </a:stretch>
        </p:blipFill>
        <p:spPr>
          <a:xfrm>
            <a:off x="7400390" y="3085409"/>
            <a:ext cx="421105" cy="340895"/>
          </a:xfrm>
          <a:prstGeom prst="rect">
            <a:avLst/>
          </a:prstGeom>
        </p:spPr>
      </p:pic>
    </p:spTree>
    <p:extLst>
      <p:ext uri="{BB962C8B-B14F-4D97-AF65-F5344CB8AC3E}">
        <p14:creationId xmlns:p14="http://schemas.microsoft.com/office/powerpoint/2010/main" val="411085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16C59-7A56-807D-A4A7-981854299749}"/>
            </a:ext>
          </a:extLst>
        </p:cNvPr>
        <p:cNvGrpSpPr/>
        <p:nvPr/>
      </p:nvGrpSpPr>
      <p:grpSpPr>
        <a:xfrm>
          <a:off x="0" y="0"/>
          <a:ext cx="0" cy="0"/>
          <a:chOff x="0" y="0"/>
          <a:chExt cx="0" cy="0"/>
        </a:xfrm>
      </p:grpSpPr>
      <p:sp>
        <p:nvSpPr>
          <p:cNvPr id="6" name="片側の 2 つの角を丸めた四角形 91">
            <a:extLst>
              <a:ext uri="{FF2B5EF4-FFF2-40B4-BE49-F238E27FC236}">
                <a16:creationId xmlns:a16="http://schemas.microsoft.com/office/drawing/2014/main" id="{D0EEF35C-FDDA-664C-0B5B-2FB57FC0595A}"/>
              </a:ext>
            </a:extLst>
          </p:cNvPr>
          <p:cNvSpPr/>
          <p:nvPr/>
        </p:nvSpPr>
        <p:spPr>
          <a:xfrm rot="10800000">
            <a:off x="338936" y="587865"/>
            <a:ext cx="11527707" cy="3461789"/>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2" name="Title 1">
            <a:extLst>
              <a:ext uri="{FF2B5EF4-FFF2-40B4-BE49-F238E27FC236}">
                <a16:creationId xmlns:a16="http://schemas.microsoft.com/office/drawing/2014/main" id="{32FC48D2-4EEC-4E4E-8AF1-B8E1D26F7C63}"/>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084B89B1-2175-0874-281B-BEC5BA2E790A}"/>
              </a:ext>
            </a:extLst>
          </p:cNvPr>
          <p:cNvSpPr>
            <a:spLocks noGrp="1"/>
          </p:cNvSpPr>
          <p:nvPr>
            <p:ph type="sldNum" sz="quarter" idx="2"/>
          </p:nvPr>
        </p:nvSpPr>
        <p:spPr/>
        <p:txBody>
          <a:bodyPr/>
          <a:lstStyle/>
          <a:p>
            <a:fld id="{86CB4B4D-7CA3-9044-876B-883B54F8677D}" type="slidenum">
              <a:rPr lang="en-US" altLang="ja-JP" smtClean="0"/>
              <a:pPr/>
              <a:t>28</a:t>
            </a:fld>
            <a:endParaRPr lang="ja-JP" altLang="en-US"/>
          </a:p>
        </p:txBody>
      </p:sp>
      <p:sp>
        <p:nvSpPr>
          <p:cNvPr id="7" name="TextBox 6">
            <a:extLst>
              <a:ext uri="{FF2B5EF4-FFF2-40B4-BE49-F238E27FC236}">
                <a16:creationId xmlns:a16="http://schemas.microsoft.com/office/drawing/2014/main" id="{1D49C4C9-BAF4-283E-74AC-32894869B6D5}"/>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ゴールドプラン</a:t>
            </a:r>
            <a:endParaRPr lang="en-US">
              <a:solidFill>
                <a:schemeClr val="bg1"/>
              </a:solidFill>
            </a:endParaRPr>
          </a:p>
        </p:txBody>
      </p:sp>
      <p:sp>
        <p:nvSpPr>
          <p:cNvPr id="9" name="Rectangle: Rounded Corners 8">
            <a:extLst>
              <a:ext uri="{FF2B5EF4-FFF2-40B4-BE49-F238E27FC236}">
                <a16:creationId xmlns:a16="http://schemas.microsoft.com/office/drawing/2014/main" id="{76419069-DB87-850F-E285-3CE686CCB02A}"/>
              </a:ext>
            </a:extLst>
          </p:cNvPr>
          <p:cNvSpPr/>
          <p:nvPr/>
        </p:nvSpPr>
        <p:spPr>
          <a:xfrm>
            <a:off x="4961154" y="915082"/>
            <a:ext cx="5517500" cy="5683305"/>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38D6E8E7-57A3-01E3-C810-022849EB8369}"/>
              </a:ext>
            </a:extLst>
          </p:cNvPr>
          <p:cNvSpPr/>
          <p:nvPr/>
        </p:nvSpPr>
        <p:spPr>
          <a:xfrm>
            <a:off x="5825045" y="1198122"/>
            <a:ext cx="3662917" cy="640058"/>
          </a:xfrm>
          <a:prstGeom prst="roundRect">
            <a:avLst/>
          </a:prstGeom>
          <a:solidFill>
            <a:schemeClr val="tx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FD7CEA66-E939-A1D2-CE29-BEFA4C850B87}"/>
              </a:ext>
            </a:extLst>
          </p:cNvPr>
          <p:cNvSpPr txBox="1"/>
          <p:nvPr/>
        </p:nvSpPr>
        <p:spPr>
          <a:xfrm>
            <a:off x="6964184" y="1252503"/>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通常価格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A08B0BEA-2A05-C2D8-9DC2-41DC62604911}"/>
              </a:ext>
            </a:extLst>
          </p:cNvPr>
          <p:cNvSpPr txBox="1"/>
          <p:nvPr/>
        </p:nvSpPr>
        <p:spPr>
          <a:xfrm>
            <a:off x="6770205" y="205860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99B37196-D496-E42A-9B5D-7B13CBFF175D}"/>
              </a:ext>
            </a:extLst>
          </p:cNvPr>
          <p:cNvSpPr txBox="1"/>
          <p:nvPr/>
        </p:nvSpPr>
        <p:spPr>
          <a:xfrm>
            <a:off x="6279939" y="3177459"/>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AD781FD6-5B13-9D88-AAB3-3300F018FEDD}"/>
              </a:ext>
            </a:extLst>
          </p:cNvPr>
          <p:cNvCxnSpPr/>
          <p:nvPr/>
        </p:nvCxnSpPr>
        <p:spPr>
          <a:xfrm flipV="1">
            <a:off x="5520429" y="4963986"/>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AC871-0EC1-FED4-7C05-777765A11C9B}"/>
              </a:ext>
            </a:extLst>
          </p:cNvPr>
          <p:cNvSpPr txBox="1"/>
          <p:nvPr/>
        </p:nvSpPr>
        <p:spPr>
          <a:xfrm>
            <a:off x="5457878" y="5010877"/>
            <a:ext cx="496199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a:solidFill>
                <a:schemeClr val="tx2">
                  <a:lumMod val="76000"/>
                </a:schemeClr>
              </a:solidFill>
              <a:ea typeface="游ゴシック"/>
            </a:endParaRPr>
          </a:p>
          <a:p>
            <a:endParaRPr lang="ja-JP" altLang="en-US" sz="1000" b="1">
              <a:solidFill>
                <a:schemeClr val="tx2">
                  <a:lumMod val="76000"/>
                </a:schemeClr>
              </a:solidFill>
              <a:latin typeface="Meiryo"/>
              <a:ea typeface="Meiryo"/>
            </a:endParaRPr>
          </a:p>
          <a:p>
            <a:pPr algn="l"/>
            <a:r>
              <a:rPr lang="en-US" altLang="ja-JP" sz="5400" b="1">
                <a:solidFill>
                  <a:schemeClr val="tx2">
                    <a:lumMod val="76000"/>
                  </a:schemeClr>
                </a:solidFill>
                <a:latin typeface="Meiryo"/>
                <a:ea typeface="Meiryo"/>
              </a:rPr>
              <a:t>1,058,000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18A09AD5-B548-9663-4822-08B8E148A520}"/>
              </a:ext>
            </a:extLst>
          </p:cNvPr>
          <p:cNvSpPr txBox="1"/>
          <p:nvPr/>
        </p:nvSpPr>
        <p:spPr>
          <a:xfrm>
            <a:off x="9550924" y="5536975"/>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15EA6DCF-8E1E-479B-63C6-E651C93E1E65}"/>
              </a:ext>
            </a:extLst>
          </p:cNvPr>
          <p:cNvPicPr>
            <a:picLocks noChangeAspect="1"/>
          </p:cNvPicPr>
          <p:nvPr/>
        </p:nvPicPr>
        <p:blipFill>
          <a:blip r:embed="rId2"/>
          <a:stretch>
            <a:fillRect/>
          </a:stretch>
        </p:blipFill>
        <p:spPr>
          <a:xfrm>
            <a:off x="7338186" y="2727736"/>
            <a:ext cx="421105" cy="340895"/>
          </a:xfrm>
          <a:prstGeom prst="rect">
            <a:avLst/>
          </a:prstGeom>
        </p:spPr>
      </p:pic>
      <p:pic>
        <p:nvPicPr>
          <p:cNvPr id="8" name="Picture 7">
            <a:extLst>
              <a:ext uri="{FF2B5EF4-FFF2-40B4-BE49-F238E27FC236}">
                <a16:creationId xmlns:a16="http://schemas.microsoft.com/office/drawing/2014/main" id="{6B0C24B9-A126-476B-B402-0DB2F47B1864}"/>
              </a:ext>
            </a:extLst>
          </p:cNvPr>
          <p:cNvPicPr>
            <a:picLocks noChangeAspect="1"/>
          </p:cNvPicPr>
          <p:nvPr/>
        </p:nvPicPr>
        <p:blipFill>
          <a:blip r:embed="rId2"/>
          <a:stretch>
            <a:fillRect/>
          </a:stretch>
        </p:blipFill>
        <p:spPr>
          <a:xfrm>
            <a:off x="7338186" y="3824083"/>
            <a:ext cx="421105" cy="340895"/>
          </a:xfrm>
          <a:prstGeom prst="rect">
            <a:avLst/>
          </a:prstGeom>
        </p:spPr>
      </p:pic>
      <p:sp>
        <p:nvSpPr>
          <p:cNvPr id="12" name="片側の 2 つの角を丸めた四角形 91">
            <a:extLst>
              <a:ext uri="{FF2B5EF4-FFF2-40B4-BE49-F238E27FC236}">
                <a16:creationId xmlns:a16="http://schemas.microsoft.com/office/drawing/2014/main" id="{E82EC157-E9E5-B95B-3C99-AF8C47567432}"/>
              </a:ext>
            </a:extLst>
          </p:cNvPr>
          <p:cNvSpPr/>
          <p:nvPr/>
        </p:nvSpPr>
        <p:spPr>
          <a:xfrm rot="10800000">
            <a:off x="5502420" y="4227894"/>
            <a:ext cx="4422527" cy="659604"/>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16" name="TextBox 15">
            <a:extLst>
              <a:ext uri="{FF2B5EF4-FFF2-40B4-BE49-F238E27FC236}">
                <a16:creationId xmlns:a16="http://schemas.microsoft.com/office/drawing/2014/main" id="{F1158386-16E6-CBC8-88A0-CBBEE928C2E7}"/>
              </a:ext>
            </a:extLst>
          </p:cNvPr>
          <p:cNvSpPr txBox="1"/>
          <p:nvPr/>
        </p:nvSpPr>
        <p:spPr>
          <a:xfrm>
            <a:off x="5602516" y="4305863"/>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spTree>
    <p:extLst>
      <p:ext uri="{BB962C8B-B14F-4D97-AF65-F5344CB8AC3E}">
        <p14:creationId xmlns:p14="http://schemas.microsoft.com/office/powerpoint/2010/main" val="225199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7A1C61-67C1-D9EB-254B-34B0361805F8}"/>
              </a:ext>
            </a:extLst>
          </p:cNvPr>
          <p:cNvSpPr>
            <a:spLocks noGrp="1"/>
          </p:cNvSpPr>
          <p:nvPr>
            <p:ph type="ctrTitle"/>
          </p:nvPr>
        </p:nvSpPr>
        <p:spPr/>
        <p:txBody>
          <a:bodyPr/>
          <a:lstStyle/>
          <a:p>
            <a:r>
              <a:rPr lang="ja-JP" altLang="en-US"/>
              <a:t>講座の運営元</a:t>
            </a:r>
            <a:endParaRPr kumimoji="1" lang="ja-JP" altLang="en-US"/>
          </a:p>
        </p:txBody>
      </p:sp>
      <p:pic>
        <p:nvPicPr>
          <p:cNvPr id="3" name="図 2" descr="女性の写真のコラージュ&#10;&#10;AI 生成コンテンツは誤りを含む可能性があります。">
            <a:extLst>
              <a:ext uri="{FF2B5EF4-FFF2-40B4-BE49-F238E27FC236}">
                <a16:creationId xmlns:a16="http://schemas.microsoft.com/office/drawing/2014/main" id="{3122BE59-9A7A-6C77-A1FE-1055EC4F6DAC}"/>
              </a:ext>
            </a:extLst>
          </p:cNvPr>
          <p:cNvPicPr>
            <a:picLocks noChangeAspect="1"/>
          </p:cNvPicPr>
          <p:nvPr/>
        </p:nvPicPr>
        <p:blipFill>
          <a:blip r:embed="rId2"/>
          <a:stretch>
            <a:fillRect/>
          </a:stretch>
        </p:blipFill>
        <p:spPr>
          <a:xfrm>
            <a:off x="339864" y="2066000"/>
            <a:ext cx="5756137" cy="3376631"/>
          </a:xfrm>
          <a:prstGeom prst="rect">
            <a:avLst/>
          </a:prstGeom>
        </p:spPr>
      </p:pic>
      <p:sp>
        <p:nvSpPr>
          <p:cNvPr id="4" name="テキスト ボックス 3">
            <a:extLst>
              <a:ext uri="{FF2B5EF4-FFF2-40B4-BE49-F238E27FC236}">
                <a16:creationId xmlns:a16="http://schemas.microsoft.com/office/drawing/2014/main" id="{9F0DE321-BD95-7821-D27B-2BC26C2A5AA5}"/>
              </a:ext>
            </a:extLst>
          </p:cNvPr>
          <p:cNvSpPr txBox="1"/>
          <p:nvPr/>
        </p:nvSpPr>
        <p:spPr>
          <a:xfrm>
            <a:off x="6249317" y="3656743"/>
            <a:ext cx="3484343" cy="523220"/>
          </a:xfrm>
          <a:prstGeom prst="rect">
            <a:avLst/>
          </a:prstGeom>
          <a:noFill/>
        </p:spPr>
        <p:txBody>
          <a:bodyPr wrap="square" rtlCol="0">
            <a:spAutoFit/>
          </a:bodyPr>
          <a:lstStyle/>
          <a:p>
            <a:r>
              <a:rPr lang="ja-JP" altLang="en-US" sz="2800" b="1">
                <a:latin typeface="Meiryo UI" panose="020B0604030504040204" pitchFamily="34" charset="-128"/>
                <a:ea typeface="Meiryo UI" panose="020B0604030504040204" pitchFamily="34" charset="-128"/>
              </a:rPr>
              <a:t>資産のことを考えたら</a:t>
            </a:r>
          </a:p>
        </p:txBody>
      </p:sp>
      <p:sp>
        <p:nvSpPr>
          <p:cNvPr id="5" name="テキスト ボックス 4">
            <a:extLst>
              <a:ext uri="{FF2B5EF4-FFF2-40B4-BE49-F238E27FC236}">
                <a16:creationId xmlns:a16="http://schemas.microsoft.com/office/drawing/2014/main" id="{62F67BED-E405-CB69-B833-8E6554FEAA17}"/>
              </a:ext>
            </a:extLst>
          </p:cNvPr>
          <p:cNvSpPr txBox="1"/>
          <p:nvPr/>
        </p:nvSpPr>
        <p:spPr>
          <a:xfrm>
            <a:off x="6249317" y="4115932"/>
            <a:ext cx="5756137" cy="923330"/>
          </a:xfrm>
          <a:prstGeom prst="rect">
            <a:avLst/>
          </a:prstGeom>
          <a:noFill/>
        </p:spPr>
        <p:txBody>
          <a:bodyPr wrap="square" rtlCol="0">
            <a:spAutoFit/>
          </a:bodyPr>
          <a:lstStyle/>
          <a:p>
            <a:r>
              <a:rPr lang="ja-JP" altLang="en-US" sz="5400" b="1">
                <a:solidFill>
                  <a:srgbClr val="17289B"/>
                </a:solidFill>
                <a:latin typeface="Meiryo UI" panose="020B0604030504040204" pitchFamily="34" charset="-128"/>
                <a:ea typeface="Meiryo UI" panose="020B0604030504040204" pitchFamily="34" charset="-128"/>
              </a:rPr>
              <a:t>お金の学校 </a:t>
            </a:r>
            <a:r>
              <a:rPr lang="en" altLang="ja-JP" sz="5400" b="1" dirty="0">
                <a:solidFill>
                  <a:srgbClr val="17289B"/>
                </a:solidFill>
                <a:latin typeface="Meiryo UI" panose="020B0604030504040204" pitchFamily="34" charset="-128"/>
                <a:ea typeface="Meiryo UI" panose="020B0604030504040204" pitchFamily="34" charset="-128"/>
              </a:rPr>
              <a:t>GFS</a:t>
            </a:r>
            <a:endParaRPr lang="ja-JP" altLang="en-US" sz="5400" b="1">
              <a:solidFill>
                <a:srgbClr val="17289B"/>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B4AACACA-58B2-4768-75DF-75CA68C9B65E}"/>
              </a:ext>
            </a:extLst>
          </p:cNvPr>
          <p:cNvGrpSpPr/>
          <p:nvPr/>
        </p:nvGrpSpPr>
        <p:grpSpPr>
          <a:xfrm>
            <a:off x="6096001" y="2390055"/>
            <a:ext cx="5618205" cy="939409"/>
            <a:chOff x="6095999" y="1583743"/>
            <a:chExt cx="5618205" cy="939409"/>
          </a:xfrm>
        </p:grpSpPr>
        <p:sp>
          <p:nvSpPr>
            <p:cNvPr id="7" name="テキスト ボックス 6">
              <a:extLst>
                <a:ext uri="{FF2B5EF4-FFF2-40B4-BE49-F238E27FC236}">
                  <a16:creationId xmlns:a16="http://schemas.microsoft.com/office/drawing/2014/main" id="{E5421B2C-498B-C2CB-9047-289809510271}"/>
                </a:ext>
              </a:extLst>
            </p:cNvPr>
            <p:cNvSpPr txBox="1"/>
            <p:nvPr/>
          </p:nvSpPr>
          <p:spPr>
            <a:xfrm>
              <a:off x="7371656" y="1835166"/>
              <a:ext cx="4136238" cy="461665"/>
            </a:xfrm>
            <a:prstGeom prst="rect">
              <a:avLst/>
            </a:prstGeom>
            <a:noFill/>
          </p:spPr>
          <p:txBody>
            <a:bodyPr wrap="square" rtlCol="0">
              <a:spAutoFit/>
            </a:bodyPr>
            <a:lstStyle/>
            <a:p>
              <a:r>
                <a:rPr lang="ja-JP" altLang="en-US" sz="2400" b="1">
                  <a:solidFill>
                    <a:srgbClr val="17289B"/>
                  </a:solidFill>
                  <a:latin typeface="Meiryo UI" panose="020B0604030504040204" pitchFamily="34" charset="-128"/>
                  <a:ea typeface="Meiryo UI" panose="020B0604030504040204" pitchFamily="34" charset="-128"/>
                </a:rPr>
                <a:t>藤本美貴さん 出演</a:t>
              </a:r>
              <a:r>
                <a:rPr lang="en-US" altLang="ja-JP" sz="2400" b="1">
                  <a:solidFill>
                    <a:srgbClr val="17289B"/>
                  </a:solidFill>
                  <a:latin typeface="Meiryo UI" panose="020B0604030504040204" pitchFamily="34" charset="-128"/>
                  <a:ea typeface="Meiryo UI" panose="020B0604030504040204" pitchFamily="34" charset="-128"/>
                </a:rPr>
                <a:t>CM</a:t>
              </a:r>
              <a:r>
                <a:rPr lang="ja-JP" altLang="en-US" sz="2400" b="1">
                  <a:solidFill>
                    <a:srgbClr val="17289B"/>
                  </a:solidFill>
                  <a:latin typeface="Meiryo UI" panose="020B0604030504040204" pitchFamily="34" charset="-128"/>
                  <a:ea typeface="Meiryo UI" panose="020B0604030504040204" pitchFamily="34" charset="-128"/>
                </a:rPr>
                <a:t> 放映中</a:t>
              </a:r>
            </a:p>
          </p:txBody>
        </p:sp>
        <p:grpSp>
          <p:nvGrpSpPr>
            <p:cNvPr id="8" name="グループ化 7">
              <a:extLst>
                <a:ext uri="{FF2B5EF4-FFF2-40B4-BE49-F238E27FC236}">
                  <a16:creationId xmlns:a16="http://schemas.microsoft.com/office/drawing/2014/main" id="{260825D2-747C-A0C8-E302-8D81E2887AA9}"/>
                </a:ext>
              </a:extLst>
            </p:cNvPr>
            <p:cNvGrpSpPr/>
            <p:nvPr/>
          </p:nvGrpSpPr>
          <p:grpSpPr>
            <a:xfrm>
              <a:off x="6095999" y="1583743"/>
              <a:ext cx="5618205" cy="939409"/>
              <a:chOff x="6244282" y="1592581"/>
              <a:chExt cx="5256056" cy="939409"/>
            </a:xfrm>
          </p:grpSpPr>
          <p:sp>
            <p:nvSpPr>
              <p:cNvPr id="13" name="角丸四角形 12">
                <a:extLst>
                  <a:ext uri="{FF2B5EF4-FFF2-40B4-BE49-F238E27FC236}">
                    <a16:creationId xmlns:a16="http://schemas.microsoft.com/office/drawing/2014/main" id="{C35436A0-5106-6F49-A0D3-197B2AAB43BB}"/>
                  </a:ext>
                </a:extLst>
              </p:cNvPr>
              <p:cNvSpPr/>
              <p:nvPr/>
            </p:nvSpPr>
            <p:spPr>
              <a:xfrm>
                <a:off x="6244282" y="1592581"/>
                <a:ext cx="5256056" cy="931985"/>
              </a:xfrm>
              <a:prstGeom prst="roundRect">
                <a:avLst>
                  <a:gd name="adj" fmla="val 50000"/>
                </a:avLst>
              </a:prstGeom>
              <a:ln w="28575">
                <a:solidFill>
                  <a:srgbClr val="17289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4" name="フリーフォーム 13">
                <a:extLst>
                  <a:ext uri="{FF2B5EF4-FFF2-40B4-BE49-F238E27FC236}">
                    <a16:creationId xmlns:a16="http://schemas.microsoft.com/office/drawing/2014/main" id="{1A2CD7D8-1DF1-F486-FE8B-12DD54E84684}"/>
                  </a:ext>
                </a:extLst>
              </p:cNvPr>
              <p:cNvSpPr/>
              <p:nvPr/>
            </p:nvSpPr>
            <p:spPr>
              <a:xfrm>
                <a:off x="6244282" y="1592581"/>
                <a:ext cx="1217595" cy="939409"/>
              </a:xfrm>
              <a:custGeom>
                <a:avLst/>
                <a:gdLst>
                  <a:gd name="connsiteX0" fmla="*/ 0 w 1217595"/>
                  <a:gd name="connsiteY0" fmla="*/ 465992 h 931985"/>
                  <a:gd name="connsiteX1" fmla="*/ 0 w 1217595"/>
                  <a:gd name="connsiteY1" fmla="*/ 465993 h 931985"/>
                  <a:gd name="connsiteX2" fmla="*/ 0 w 1217595"/>
                  <a:gd name="connsiteY2" fmla="*/ 465993 h 931985"/>
                  <a:gd name="connsiteX3" fmla="*/ 465993 w 1217595"/>
                  <a:gd name="connsiteY3" fmla="*/ 0 h 931985"/>
                  <a:gd name="connsiteX4" fmla="*/ 1217595 w 1217595"/>
                  <a:gd name="connsiteY4" fmla="*/ 0 h 931985"/>
                  <a:gd name="connsiteX5" fmla="*/ 984599 w 1217595"/>
                  <a:gd name="connsiteY5" fmla="*/ 931985 h 931985"/>
                  <a:gd name="connsiteX6" fmla="*/ 465993 w 1217595"/>
                  <a:gd name="connsiteY6" fmla="*/ 931985 h 931985"/>
                  <a:gd name="connsiteX7" fmla="*/ 9468 w 1217595"/>
                  <a:gd name="connsiteY7" fmla="*/ 559906 h 931985"/>
                  <a:gd name="connsiteX8" fmla="*/ 0 w 1217595"/>
                  <a:gd name="connsiteY8" fmla="*/ 465993 h 931985"/>
                  <a:gd name="connsiteX9" fmla="*/ 9468 w 1217595"/>
                  <a:gd name="connsiteY9" fmla="*/ 372079 h 931985"/>
                  <a:gd name="connsiteX10" fmla="*/ 465993 w 1217595"/>
                  <a:gd name="connsiteY10" fmla="*/ 0 h 93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595" h="931985">
                    <a:moveTo>
                      <a:pt x="0" y="465992"/>
                    </a:moveTo>
                    <a:lnTo>
                      <a:pt x="0" y="465993"/>
                    </a:lnTo>
                    <a:lnTo>
                      <a:pt x="0" y="465993"/>
                    </a:lnTo>
                    <a:close/>
                    <a:moveTo>
                      <a:pt x="465993" y="0"/>
                    </a:moveTo>
                    <a:lnTo>
                      <a:pt x="1217595" y="0"/>
                    </a:lnTo>
                    <a:lnTo>
                      <a:pt x="984599" y="931985"/>
                    </a:lnTo>
                    <a:lnTo>
                      <a:pt x="465993" y="931985"/>
                    </a:lnTo>
                    <a:cubicBezTo>
                      <a:pt x="240802" y="931985"/>
                      <a:pt x="52920" y="772251"/>
                      <a:pt x="9468" y="559906"/>
                    </a:cubicBezTo>
                    <a:lnTo>
                      <a:pt x="0" y="465993"/>
                    </a:lnTo>
                    <a:lnTo>
                      <a:pt x="9468" y="372079"/>
                    </a:lnTo>
                    <a:cubicBezTo>
                      <a:pt x="52920" y="159734"/>
                      <a:pt x="240802" y="0"/>
                      <a:pt x="465993" y="0"/>
                    </a:cubicBezTo>
                    <a:close/>
                  </a:path>
                </a:pathLst>
              </a:custGeom>
              <a:solidFill>
                <a:srgbClr val="17289B"/>
              </a:solidFill>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ja-JP" altLang="en-US"/>
              </a:p>
            </p:txBody>
          </p:sp>
        </p:grpSp>
        <p:grpSp>
          <p:nvGrpSpPr>
            <p:cNvPr id="9" name="グループ化 8">
              <a:extLst>
                <a:ext uri="{FF2B5EF4-FFF2-40B4-BE49-F238E27FC236}">
                  <a16:creationId xmlns:a16="http://schemas.microsoft.com/office/drawing/2014/main" id="{C56B204D-2A1A-E034-599C-ED5B66A1C72F}"/>
                </a:ext>
              </a:extLst>
            </p:cNvPr>
            <p:cNvGrpSpPr/>
            <p:nvPr/>
          </p:nvGrpSpPr>
          <p:grpSpPr>
            <a:xfrm>
              <a:off x="6360412" y="1647268"/>
              <a:ext cx="804934" cy="804934"/>
              <a:chOff x="6355900" y="2870362"/>
              <a:chExt cx="804934" cy="804934"/>
            </a:xfrm>
          </p:grpSpPr>
          <p:pic>
            <p:nvPicPr>
              <p:cNvPr id="10" name="グラフィックス 9" descr="スマート フォン 枠線">
                <a:extLst>
                  <a:ext uri="{FF2B5EF4-FFF2-40B4-BE49-F238E27FC236}">
                    <a16:creationId xmlns:a16="http://schemas.microsoft.com/office/drawing/2014/main" id="{D2E887B2-DEA7-30A0-CFA5-6FA1C0734D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900" y="2870362"/>
                <a:ext cx="804934" cy="804934"/>
              </a:xfrm>
              <a:prstGeom prst="rect">
                <a:avLst/>
              </a:prstGeom>
            </p:spPr>
          </p:pic>
          <p:sp>
            <p:nvSpPr>
              <p:cNvPr id="11" name="円/楕円 10">
                <a:extLst>
                  <a:ext uri="{FF2B5EF4-FFF2-40B4-BE49-F238E27FC236}">
                    <a16:creationId xmlns:a16="http://schemas.microsoft.com/office/drawing/2014/main" id="{FA90D984-3466-5027-3882-CA7093530355}"/>
                  </a:ext>
                </a:extLst>
              </p:cNvPr>
              <p:cNvSpPr>
                <a:spLocks noChangeAspect="1"/>
              </p:cNvSpPr>
              <p:nvPr/>
            </p:nvSpPr>
            <p:spPr>
              <a:xfrm>
                <a:off x="6642350" y="3179316"/>
                <a:ext cx="224967" cy="224113"/>
              </a:xfrm>
              <a:prstGeom prst="ellipse">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2" name="三角形 11">
                <a:extLst>
                  <a:ext uri="{FF2B5EF4-FFF2-40B4-BE49-F238E27FC236}">
                    <a16:creationId xmlns:a16="http://schemas.microsoft.com/office/drawing/2014/main" id="{62F6A701-C0D0-5EBA-7385-9C5FAAF39AD8}"/>
                  </a:ext>
                </a:extLst>
              </p:cNvPr>
              <p:cNvSpPr/>
              <p:nvPr/>
            </p:nvSpPr>
            <p:spPr>
              <a:xfrm rot="5400000">
                <a:off x="6706707" y="3249719"/>
                <a:ext cx="130347" cy="83305"/>
              </a:xfrm>
              <a:prstGeom prst="triangle">
                <a:avLst/>
              </a:pr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grpSp>
    </p:spTree>
    <p:extLst>
      <p:ext uri="{BB962C8B-B14F-4D97-AF65-F5344CB8AC3E}">
        <p14:creationId xmlns:p14="http://schemas.microsoft.com/office/powerpoint/2010/main" val="41281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43DE-BE4C-2FB8-CF57-F425A075F077}"/>
            </a:ext>
          </a:extLst>
        </p:cNvPr>
        <p:cNvGrpSpPr/>
        <p:nvPr/>
      </p:nvGrpSpPr>
      <p:grpSpPr>
        <a:xfrm>
          <a:off x="0" y="0"/>
          <a:ext cx="0" cy="0"/>
          <a:chOff x="0" y="0"/>
          <a:chExt cx="0" cy="0"/>
        </a:xfrm>
      </p:grpSpPr>
      <p:sp>
        <p:nvSpPr>
          <p:cNvPr id="6" name="片側の 2 つの角を丸めた四角形 91">
            <a:extLst>
              <a:ext uri="{FF2B5EF4-FFF2-40B4-BE49-F238E27FC236}">
                <a16:creationId xmlns:a16="http://schemas.microsoft.com/office/drawing/2014/main" id="{0BCFC3E2-8A58-B8E8-D6E5-8BB74F895BF2}"/>
              </a:ext>
            </a:extLst>
          </p:cNvPr>
          <p:cNvSpPr/>
          <p:nvPr/>
        </p:nvSpPr>
        <p:spPr>
          <a:xfrm rot="10800000">
            <a:off x="338936" y="587865"/>
            <a:ext cx="11527707" cy="3461789"/>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2" name="Title 1">
            <a:extLst>
              <a:ext uri="{FF2B5EF4-FFF2-40B4-BE49-F238E27FC236}">
                <a16:creationId xmlns:a16="http://schemas.microsoft.com/office/drawing/2014/main" id="{3C7AE271-966D-254C-2786-810AC85034DA}"/>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938E1286-A3CE-E36A-2E23-EC3B2AEECA7B}"/>
              </a:ext>
            </a:extLst>
          </p:cNvPr>
          <p:cNvSpPr>
            <a:spLocks noGrp="1"/>
          </p:cNvSpPr>
          <p:nvPr>
            <p:ph type="sldNum" sz="quarter" idx="2"/>
          </p:nvPr>
        </p:nvSpPr>
        <p:spPr/>
        <p:txBody>
          <a:bodyPr/>
          <a:lstStyle/>
          <a:p>
            <a:fld id="{86CB4B4D-7CA3-9044-876B-883B54F8677D}" type="slidenum">
              <a:rPr lang="en-US" altLang="ja-JP" smtClean="0"/>
              <a:pPr/>
              <a:t>29</a:t>
            </a:fld>
            <a:endParaRPr lang="ja-JP" altLang="en-US"/>
          </a:p>
        </p:txBody>
      </p:sp>
      <p:sp>
        <p:nvSpPr>
          <p:cNvPr id="7" name="TextBox 6">
            <a:extLst>
              <a:ext uri="{FF2B5EF4-FFF2-40B4-BE49-F238E27FC236}">
                <a16:creationId xmlns:a16="http://schemas.microsoft.com/office/drawing/2014/main" id="{96976CB5-490F-5D40-7089-B936B82738B8}"/>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ゴールドプラン</a:t>
            </a:r>
            <a:endParaRPr lang="en-US">
              <a:solidFill>
                <a:schemeClr val="bg1"/>
              </a:solidFill>
            </a:endParaRPr>
          </a:p>
        </p:txBody>
      </p:sp>
      <p:sp>
        <p:nvSpPr>
          <p:cNvPr id="9" name="Rectangle: Rounded Corners 8">
            <a:extLst>
              <a:ext uri="{FF2B5EF4-FFF2-40B4-BE49-F238E27FC236}">
                <a16:creationId xmlns:a16="http://schemas.microsoft.com/office/drawing/2014/main" id="{281A3378-0590-5126-2238-E58295F81C5F}"/>
              </a:ext>
            </a:extLst>
          </p:cNvPr>
          <p:cNvSpPr/>
          <p:nvPr/>
        </p:nvSpPr>
        <p:spPr>
          <a:xfrm>
            <a:off x="4961154" y="915082"/>
            <a:ext cx="5517500" cy="5683305"/>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22AE72D6-1A24-847D-928B-6800E60CC2AE}"/>
              </a:ext>
            </a:extLst>
          </p:cNvPr>
          <p:cNvSpPr/>
          <p:nvPr/>
        </p:nvSpPr>
        <p:spPr>
          <a:xfrm>
            <a:off x="5825045" y="1198122"/>
            <a:ext cx="3662917" cy="640058"/>
          </a:xfrm>
          <a:prstGeom prst="roundRect">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8B3879E3-B02B-6B6B-3A78-0F4DD34F02DB}"/>
              </a:ext>
            </a:extLst>
          </p:cNvPr>
          <p:cNvSpPr txBox="1"/>
          <p:nvPr/>
        </p:nvSpPr>
        <p:spPr>
          <a:xfrm>
            <a:off x="6964184" y="1252503"/>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8C49148E-46FD-9037-81FA-F432C9B4EB0F}"/>
              </a:ext>
            </a:extLst>
          </p:cNvPr>
          <p:cNvSpPr txBox="1"/>
          <p:nvPr/>
        </p:nvSpPr>
        <p:spPr>
          <a:xfrm>
            <a:off x="6770205" y="205860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F609B15D-CC17-0A4D-0FD4-064F4AF2DB06}"/>
              </a:ext>
            </a:extLst>
          </p:cNvPr>
          <p:cNvSpPr txBox="1"/>
          <p:nvPr/>
        </p:nvSpPr>
        <p:spPr>
          <a:xfrm>
            <a:off x="6279939" y="3177459"/>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80972D3E-BF9F-A762-FB63-1B355B28B224}"/>
              </a:ext>
            </a:extLst>
          </p:cNvPr>
          <p:cNvCxnSpPr/>
          <p:nvPr/>
        </p:nvCxnSpPr>
        <p:spPr>
          <a:xfrm flipV="1">
            <a:off x="5520429" y="4963986"/>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AEAD0-9B08-F817-C974-36C654860614}"/>
              </a:ext>
            </a:extLst>
          </p:cNvPr>
          <p:cNvSpPr txBox="1"/>
          <p:nvPr/>
        </p:nvSpPr>
        <p:spPr>
          <a:xfrm>
            <a:off x="9163240" y="5590449"/>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B79FD390-15F8-ABF3-4542-C9DFEFC148FD}"/>
              </a:ext>
            </a:extLst>
          </p:cNvPr>
          <p:cNvPicPr>
            <a:picLocks noChangeAspect="1"/>
          </p:cNvPicPr>
          <p:nvPr/>
        </p:nvPicPr>
        <p:blipFill>
          <a:blip r:embed="rId2"/>
          <a:stretch>
            <a:fillRect/>
          </a:stretch>
        </p:blipFill>
        <p:spPr>
          <a:xfrm>
            <a:off x="7338186" y="2727736"/>
            <a:ext cx="421105" cy="340895"/>
          </a:xfrm>
          <a:prstGeom prst="rect">
            <a:avLst/>
          </a:prstGeom>
        </p:spPr>
      </p:pic>
      <p:pic>
        <p:nvPicPr>
          <p:cNvPr id="8" name="Picture 7">
            <a:extLst>
              <a:ext uri="{FF2B5EF4-FFF2-40B4-BE49-F238E27FC236}">
                <a16:creationId xmlns:a16="http://schemas.microsoft.com/office/drawing/2014/main" id="{2B74F68D-3065-122C-1ACD-933E0899F131}"/>
              </a:ext>
            </a:extLst>
          </p:cNvPr>
          <p:cNvPicPr>
            <a:picLocks noChangeAspect="1"/>
          </p:cNvPicPr>
          <p:nvPr/>
        </p:nvPicPr>
        <p:blipFill>
          <a:blip r:embed="rId2"/>
          <a:stretch>
            <a:fillRect/>
          </a:stretch>
        </p:blipFill>
        <p:spPr>
          <a:xfrm>
            <a:off x="7338186" y="3824083"/>
            <a:ext cx="421105" cy="340895"/>
          </a:xfrm>
          <a:prstGeom prst="rect">
            <a:avLst/>
          </a:prstGeom>
        </p:spPr>
      </p:pic>
      <p:sp>
        <p:nvSpPr>
          <p:cNvPr id="12" name="片側の 2 つの角を丸めた四角形 91">
            <a:extLst>
              <a:ext uri="{FF2B5EF4-FFF2-40B4-BE49-F238E27FC236}">
                <a16:creationId xmlns:a16="http://schemas.microsoft.com/office/drawing/2014/main" id="{D166CA79-AD55-7168-F11C-58C726FA514F}"/>
              </a:ext>
            </a:extLst>
          </p:cNvPr>
          <p:cNvSpPr/>
          <p:nvPr/>
        </p:nvSpPr>
        <p:spPr>
          <a:xfrm rot="10800000">
            <a:off x="5502420" y="4227894"/>
            <a:ext cx="4422527" cy="659604"/>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16" name="TextBox 15">
            <a:extLst>
              <a:ext uri="{FF2B5EF4-FFF2-40B4-BE49-F238E27FC236}">
                <a16:creationId xmlns:a16="http://schemas.microsoft.com/office/drawing/2014/main" id="{D9D9520F-5A06-8D2D-586E-D03FE3143A34}"/>
              </a:ext>
            </a:extLst>
          </p:cNvPr>
          <p:cNvSpPr txBox="1"/>
          <p:nvPr/>
        </p:nvSpPr>
        <p:spPr>
          <a:xfrm>
            <a:off x="5602516" y="4305863"/>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sp>
        <p:nvSpPr>
          <p:cNvPr id="4" name="TextBox 20">
            <a:extLst>
              <a:ext uri="{FF2B5EF4-FFF2-40B4-BE49-F238E27FC236}">
                <a16:creationId xmlns:a16="http://schemas.microsoft.com/office/drawing/2014/main" id="{C1BFCF9A-5FAB-4C01-7DB4-9C3C844D0BFD}"/>
              </a:ext>
            </a:extLst>
          </p:cNvPr>
          <p:cNvSpPr txBox="1"/>
          <p:nvPr/>
        </p:nvSpPr>
        <p:spPr>
          <a:xfrm>
            <a:off x="5738615" y="5050982"/>
            <a:ext cx="496199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dirty="0">
              <a:solidFill>
                <a:schemeClr val="tx2">
                  <a:lumMod val="76000"/>
                </a:schemeClr>
              </a:solidFill>
              <a:ea typeface="游ゴシック"/>
            </a:endParaRPr>
          </a:p>
          <a:p>
            <a:endParaRPr lang="ja-JP" altLang="en-US" sz="1000" b="1">
              <a:solidFill>
                <a:schemeClr val="tx2">
                  <a:lumMod val="76000"/>
                </a:schemeClr>
              </a:solidFill>
              <a:latin typeface="Meiryo"/>
              <a:ea typeface="Meiryo"/>
            </a:endParaRPr>
          </a:p>
          <a:p>
            <a:pPr algn="l"/>
            <a:r>
              <a:rPr lang="ja-JP" altLang="en-US" sz="5400" b="1">
                <a:solidFill>
                  <a:schemeClr val="accent2"/>
                </a:solidFill>
                <a:latin typeface="Meiryo"/>
                <a:ea typeface="Meiryo"/>
              </a:rPr>
              <a:t>5</a:t>
            </a:r>
            <a:r>
              <a:rPr lang="en-US" altLang="ja-JP" sz="5400" b="1" dirty="0">
                <a:solidFill>
                  <a:schemeClr val="accent2"/>
                </a:solidFill>
                <a:latin typeface="Meiryo"/>
                <a:ea typeface="Meiryo"/>
              </a:rPr>
              <a:t>7</a:t>
            </a:r>
            <a:r>
              <a:rPr lang="ja-JP" altLang="en-US" sz="5400" b="1">
                <a:solidFill>
                  <a:schemeClr val="accent2"/>
                </a:solidFill>
                <a:latin typeface="Meiryo"/>
                <a:ea typeface="Meiryo"/>
              </a:rPr>
              <a:t>8,</a:t>
            </a:r>
            <a:r>
              <a:rPr lang="en-US" altLang="ja-JP" sz="5400" b="1" dirty="0">
                <a:solidFill>
                  <a:schemeClr val="accent2"/>
                </a:solidFill>
                <a:latin typeface="Meiryo"/>
                <a:ea typeface="Meiryo"/>
              </a:rPr>
              <a:t>0</a:t>
            </a:r>
            <a:r>
              <a:rPr lang="ja-JP" altLang="en-US" sz="5400" b="1">
                <a:solidFill>
                  <a:schemeClr val="accent2"/>
                </a:solidFill>
                <a:latin typeface="Meiryo"/>
                <a:ea typeface="Meiryo"/>
              </a:rPr>
              <a:t>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Tree>
    <p:extLst>
      <p:ext uri="{BB962C8B-B14F-4D97-AF65-F5344CB8AC3E}">
        <p14:creationId xmlns:p14="http://schemas.microsoft.com/office/powerpoint/2010/main" val="241663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618FC-C74E-0203-5FB0-F0AD271CA03A}"/>
            </a:ext>
          </a:extLst>
        </p:cNvPr>
        <p:cNvGrpSpPr/>
        <p:nvPr/>
      </p:nvGrpSpPr>
      <p:grpSpPr>
        <a:xfrm>
          <a:off x="0" y="0"/>
          <a:ext cx="0" cy="0"/>
          <a:chOff x="0" y="0"/>
          <a:chExt cx="0" cy="0"/>
        </a:xfrm>
      </p:grpSpPr>
      <p:sp>
        <p:nvSpPr>
          <p:cNvPr id="6" name="片側の 2 つの角を丸めた四角形 91">
            <a:extLst>
              <a:ext uri="{FF2B5EF4-FFF2-40B4-BE49-F238E27FC236}">
                <a16:creationId xmlns:a16="http://schemas.microsoft.com/office/drawing/2014/main" id="{CACE0509-0272-0398-2429-0774522AE071}"/>
              </a:ext>
            </a:extLst>
          </p:cNvPr>
          <p:cNvSpPr/>
          <p:nvPr/>
        </p:nvSpPr>
        <p:spPr>
          <a:xfrm rot="10800000">
            <a:off x="338936" y="587865"/>
            <a:ext cx="11527707" cy="3461789"/>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2" name="Title 1">
            <a:extLst>
              <a:ext uri="{FF2B5EF4-FFF2-40B4-BE49-F238E27FC236}">
                <a16:creationId xmlns:a16="http://schemas.microsoft.com/office/drawing/2014/main" id="{946AAB80-3EF6-1A6B-B675-A1142E17C1A6}"/>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26FB670B-2BA4-E791-F8C4-2A7665127526}"/>
              </a:ext>
            </a:extLst>
          </p:cNvPr>
          <p:cNvSpPr>
            <a:spLocks noGrp="1"/>
          </p:cNvSpPr>
          <p:nvPr>
            <p:ph type="sldNum" sz="quarter" idx="2"/>
          </p:nvPr>
        </p:nvSpPr>
        <p:spPr/>
        <p:txBody>
          <a:bodyPr/>
          <a:lstStyle/>
          <a:p>
            <a:fld id="{86CB4B4D-7CA3-9044-876B-883B54F8677D}" type="slidenum">
              <a:rPr lang="en-US" altLang="ja-JP" smtClean="0"/>
              <a:pPr/>
              <a:t>30</a:t>
            </a:fld>
            <a:endParaRPr lang="ja-JP" altLang="en-US"/>
          </a:p>
        </p:txBody>
      </p:sp>
      <p:sp>
        <p:nvSpPr>
          <p:cNvPr id="7" name="TextBox 6">
            <a:extLst>
              <a:ext uri="{FF2B5EF4-FFF2-40B4-BE49-F238E27FC236}">
                <a16:creationId xmlns:a16="http://schemas.microsoft.com/office/drawing/2014/main" id="{8A262ACA-2EAB-1356-9535-95F6CDB21175}"/>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bg1"/>
                </a:solidFill>
                <a:latin typeface="Meiryo UI"/>
                <a:ea typeface="Meiryo UI"/>
              </a:rPr>
              <a:t>ゴールドプラン</a:t>
            </a:r>
            <a:endParaRPr lang="en-US">
              <a:solidFill>
                <a:schemeClr val="bg1"/>
              </a:solidFill>
            </a:endParaRPr>
          </a:p>
        </p:txBody>
      </p:sp>
      <p:sp>
        <p:nvSpPr>
          <p:cNvPr id="9" name="Rectangle: Rounded Corners 8">
            <a:extLst>
              <a:ext uri="{FF2B5EF4-FFF2-40B4-BE49-F238E27FC236}">
                <a16:creationId xmlns:a16="http://schemas.microsoft.com/office/drawing/2014/main" id="{3B4B34F2-C21F-B228-0AA6-7DD06C6A630A}"/>
              </a:ext>
            </a:extLst>
          </p:cNvPr>
          <p:cNvSpPr/>
          <p:nvPr/>
        </p:nvSpPr>
        <p:spPr>
          <a:xfrm>
            <a:off x="4961154" y="915082"/>
            <a:ext cx="5517500" cy="5683305"/>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84E4580D-DB7E-4ACF-9937-53DE6B1E2815}"/>
              </a:ext>
            </a:extLst>
          </p:cNvPr>
          <p:cNvSpPr/>
          <p:nvPr/>
        </p:nvSpPr>
        <p:spPr>
          <a:xfrm>
            <a:off x="5825045" y="1198122"/>
            <a:ext cx="3662917" cy="640058"/>
          </a:xfrm>
          <a:prstGeom prst="roundRect">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50DBFA56-3335-9FFB-E132-F2C911CBC476}"/>
              </a:ext>
            </a:extLst>
          </p:cNvPr>
          <p:cNvSpPr txBox="1"/>
          <p:nvPr/>
        </p:nvSpPr>
        <p:spPr>
          <a:xfrm>
            <a:off x="6964184" y="1252503"/>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FE27176B-406E-A0AA-EF1A-E8EBDF660BFB}"/>
              </a:ext>
            </a:extLst>
          </p:cNvPr>
          <p:cNvSpPr txBox="1"/>
          <p:nvPr/>
        </p:nvSpPr>
        <p:spPr>
          <a:xfrm>
            <a:off x="6770205" y="205860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cxnSp>
        <p:nvCxnSpPr>
          <p:cNvPr id="19" name="Straight Arrow Connector 18">
            <a:extLst>
              <a:ext uri="{FF2B5EF4-FFF2-40B4-BE49-F238E27FC236}">
                <a16:creationId xmlns:a16="http://schemas.microsoft.com/office/drawing/2014/main" id="{7095A212-1182-E543-5E14-9055D9BAF33F}"/>
              </a:ext>
            </a:extLst>
          </p:cNvPr>
          <p:cNvCxnSpPr/>
          <p:nvPr/>
        </p:nvCxnSpPr>
        <p:spPr>
          <a:xfrm flipV="1">
            <a:off x="5520429" y="4963986"/>
            <a:ext cx="4272633" cy="6530"/>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1096D8C-EABA-1C21-6A91-46C3F412CD36}"/>
              </a:ext>
            </a:extLst>
          </p:cNvPr>
          <p:cNvSpPr txBox="1"/>
          <p:nvPr/>
        </p:nvSpPr>
        <p:spPr>
          <a:xfrm>
            <a:off x="5738615" y="5050982"/>
            <a:ext cx="496199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2">
                    <a:lumMod val="76000"/>
                  </a:schemeClr>
                </a:solidFill>
                <a:latin typeface="Meiryo"/>
                <a:ea typeface="Meiryo"/>
              </a:rPr>
              <a:t>合計</a:t>
            </a:r>
            <a:endParaRPr lang="en-US" altLang="ja-JP" sz="2800" dirty="0">
              <a:solidFill>
                <a:schemeClr val="tx2">
                  <a:lumMod val="76000"/>
                </a:schemeClr>
              </a:solidFill>
              <a:ea typeface="游ゴシック"/>
            </a:endParaRPr>
          </a:p>
          <a:p>
            <a:endParaRPr lang="ja-JP" altLang="en-US" sz="1000" b="1">
              <a:solidFill>
                <a:schemeClr val="tx2">
                  <a:lumMod val="76000"/>
                </a:schemeClr>
              </a:solidFill>
              <a:latin typeface="Meiryo"/>
              <a:ea typeface="Meiryo"/>
            </a:endParaRPr>
          </a:p>
          <a:p>
            <a:pPr algn="l"/>
            <a:r>
              <a:rPr lang="ja-JP" altLang="en-US" sz="5400" b="1">
                <a:solidFill>
                  <a:schemeClr val="accent2"/>
                </a:solidFill>
                <a:latin typeface="Meiryo"/>
                <a:ea typeface="Meiryo"/>
              </a:rPr>
              <a:t>5</a:t>
            </a:r>
            <a:r>
              <a:rPr lang="en-US" altLang="ja-JP" sz="5400" b="1" dirty="0">
                <a:solidFill>
                  <a:schemeClr val="accent2"/>
                </a:solidFill>
                <a:latin typeface="Meiryo"/>
                <a:ea typeface="Meiryo"/>
              </a:rPr>
              <a:t>7</a:t>
            </a:r>
            <a:r>
              <a:rPr lang="ja-JP" altLang="en-US" sz="5400" b="1">
                <a:solidFill>
                  <a:schemeClr val="accent2"/>
                </a:solidFill>
                <a:latin typeface="Meiryo"/>
                <a:ea typeface="Meiryo"/>
              </a:rPr>
              <a:t>8,</a:t>
            </a:r>
            <a:r>
              <a:rPr lang="en-US" altLang="ja-JP" sz="5400" b="1" dirty="0">
                <a:solidFill>
                  <a:schemeClr val="accent2"/>
                </a:solidFill>
                <a:latin typeface="Meiryo"/>
                <a:ea typeface="Meiryo"/>
              </a:rPr>
              <a:t>0</a:t>
            </a:r>
            <a:r>
              <a:rPr lang="ja-JP" altLang="en-US" sz="5400" b="1">
                <a:solidFill>
                  <a:schemeClr val="accent2"/>
                </a:solidFill>
                <a:latin typeface="Meiryo"/>
                <a:ea typeface="Meiryo"/>
              </a:rPr>
              <a:t>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8BADDC41-3B61-479B-E7FC-0AFE8A3E93E6}"/>
              </a:ext>
            </a:extLst>
          </p:cNvPr>
          <p:cNvSpPr txBox="1"/>
          <p:nvPr/>
        </p:nvSpPr>
        <p:spPr>
          <a:xfrm>
            <a:off x="9163240" y="5590449"/>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1248A9BC-645E-337E-8459-B32B9EDD2DD6}"/>
              </a:ext>
            </a:extLst>
          </p:cNvPr>
          <p:cNvPicPr>
            <a:picLocks noChangeAspect="1"/>
          </p:cNvPicPr>
          <p:nvPr/>
        </p:nvPicPr>
        <p:blipFill>
          <a:blip r:embed="rId2"/>
          <a:stretch>
            <a:fillRect/>
          </a:stretch>
        </p:blipFill>
        <p:spPr>
          <a:xfrm>
            <a:off x="7338186" y="2727736"/>
            <a:ext cx="421105" cy="340895"/>
          </a:xfrm>
          <a:prstGeom prst="rect">
            <a:avLst/>
          </a:prstGeom>
        </p:spPr>
      </p:pic>
      <p:pic>
        <p:nvPicPr>
          <p:cNvPr id="8" name="Picture 7">
            <a:extLst>
              <a:ext uri="{FF2B5EF4-FFF2-40B4-BE49-F238E27FC236}">
                <a16:creationId xmlns:a16="http://schemas.microsoft.com/office/drawing/2014/main" id="{86B4013D-4308-C7EB-04D3-081A9C80F674}"/>
              </a:ext>
            </a:extLst>
          </p:cNvPr>
          <p:cNvPicPr>
            <a:picLocks noChangeAspect="1"/>
          </p:cNvPicPr>
          <p:nvPr/>
        </p:nvPicPr>
        <p:blipFill>
          <a:blip r:embed="rId2"/>
          <a:stretch>
            <a:fillRect/>
          </a:stretch>
        </p:blipFill>
        <p:spPr>
          <a:xfrm>
            <a:off x="7338186" y="3824083"/>
            <a:ext cx="421105" cy="340895"/>
          </a:xfrm>
          <a:prstGeom prst="rect">
            <a:avLst/>
          </a:prstGeom>
        </p:spPr>
      </p:pic>
      <p:sp>
        <p:nvSpPr>
          <p:cNvPr id="12" name="片側の 2 つの角を丸めた四角形 91">
            <a:extLst>
              <a:ext uri="{FF2B5EF4-FFF2-40B4-BE49-F238E27FC236}">
                <a16:creationId xmlns:a16="http://schemas.microsoft.com/office/drawing/2014/main" id="{96F37B62-21A0-8E0A-562F-6C442829A631}"/>
              </a:ext>
            </a:extLst>
          </p:cNvPr>
          <p:cNvSpPr/>
          <p:nvPr/>
        </p:nvSpPr>
        <p:spPr>
          <a:xfrm rot="10800000">
            <a:off x="5502420" y="4227894"/>
            <a:ext cx="4422527" cy="659604"/>
          </a:xfrm>
          <a:prstGeom prst="rect">
            <a:avLst/>
          </a:prstGeom>
          <a:gradFill flip="none" rotWithShape="1">
            <a:gsLst>
              <a:gs pos="100000">
                <a:schemeClr val="accent4">
                  <a:lumMod val="87000"/>
                </a:schemeClr>
              </a:gs>
              <a:gs pos="67000">
                <a:schemeClr val="accent4">
                  <a:lumMod val="97000"/>
                  <a:lumOff val="3000"/>
                </a:schemeClr>
              </a:gs>
              <a:gs pos="34000">
                <a:srgbClr val="FFCE37">
                  <a:lumMod val="72537"/>
                </a:srgbClr>
              </a:gs>
              <a:gs pos="17000">
                <a:schemeClr val="accent4">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latin typeface="Meiryo UI" panose="020B0604030504040204" pitchFamily="34" charset="-128"/>
              <a:ea typeface="Meiryo UI" panose="020B0604030504040204" pitchFamily="34" charset="-128"/>
            </a:endParaRPr>
          </a:p>
        </p:txBody>
      </p:sp>
      <p:sp>
        <p:nvSpPr>
          <p:cNvPr id="16" name="TextBox 15">
            <a:extLst>
              <a:ext uri="{FF2B5EF4-FFF2-40B4-BE49-F238E27FC236}">
                <a16:creationId xmlns:a16="http://schemas.microsoft.com/office/drawing/2014/main" id="{EEED6C1D-41B9-A842-DF45-2A48EE97BED5}"/>
              </a:ext>
            </a:extLst>
          </p:cNvPr>
          <p:cNvSpPr txBox="1"/>
          <p:nvPr/>
        </p:nvSpPr>
        <p:spPr>
          <a:xfrm>
            <a:off x="5602516" y="4305863"/>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sp>
        <p:nvSpPr>
          <p:cNvPr id="5" name="TextBox 4">
            <a:extLst>
              <a:ext uri="{FF2B5EF4-FFF2-40B4-BE49-F238E27FC236}">
                <a16:creationId xmlns:a16="http://schemas.microsoft.com/office/drawing/2014/main" id="{182C5DB0-F239-D83C-8102-1E6F04D3573E}"/>
              </a:ext>
            </a:extLst>
          </p:cNvPr>
          <p:cNvSpPr txBox="1"/>
          <p:nvPr/>
        </p:nvSpPr>
        <p:spPr>
          <a:xfrm>
            <a:off x="6257841" y="3105706"/>
            <a:ext cx="33126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ja-JP" altLang="en-US" sz="5400" b="1">
                <a:solidFill>
                  <a:schemeClr val="accent2"/>
                </a:solidFill>
                <a:latin typeface="Meiryo"/>
                <a:ea typeface="Meiryo"/>
              </a:rPr>
              <a:t>１</a:t>
            </a:r>
            <a:r>
              <a:rPr lang="ja-JP" altLang="en-US" sz="3600" b="1">
                <a:solidFill>
                  <a:schemeClr val="tx2">
                    <a:lumMod val="76000"/>
                  </a:schemeClr>
                </a:solidFill>
                <a:latin typeface="Meiryo"/>
                <a:ea typeface="Meiryo"/>
              </a:rPr>
              <a:t>年間</a:t>
            </a:r>
          </a:p>
        </p:txBody>
      </p:sp>
    </p:spTree>
    <p:extLst>
      <p:ext uri="{BB962C8B-B14F-4D97-AF65-F5344CB8AC3E}">
        <p14:creationId xmlns:p14="http://schemas.microsoft.com/office/powerpoint/2010/main" val="7328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78DCC-D4E2-E8A8-7EA0-C727CDFF9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DDC617-1D64-2545-7928-AD49D5E7D081}"/>
              </a:ext>
            </a:extLst>
          </p:cNvPr>
          <p:cNvPicPr>
            <a:picLocks noChangeAspect="1"/>
          </p:cNvPicPr>
          <p:nvPr/>
        </p:nvPicPr>
        <p:blipFill>
          <a:blip r:embed="rId2"/>
          <a:stretch>
            <a:fillRect/>
          </a:stretch>
        </p:blipFill>
        <p:spPr>
          <a:xfrm>
            <a:off x="337867" y="626743"/>
            <a:ext cx="11516265" cy="3491043"/>
          </a:xfrm>
          <a:prstGeom prst="rect">
            <a:avLst/>
          </a:prstGeom>
        </p:spPr>
      </p:pic>
      <p:sp>
        <p:nvSpPr>
          <p:cNvPr id="2" name="Title 1">
            <a:extLst>
              <a:ext uri="{FF2B5EF4-FFF2-40B4-BE49-F238E27FC236}">
                <a16:creationId xmlns:a16="http://schemas.microsoft.com/office/drawing/2014/main" id="{36CE6C18-FC23-549F-7E38-9BFDF4CF62BD}"/>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4B85426C-6726-FECD-1778-F4A4030CDA6D}"/>
              </a:ext>
            </a:extLst>
          </p:cNvPr>
          <p:cNvSpPr>
            <a:spLocks noGrp="1"/>
          </p:cNvSpPr>
          <p:nvPr>
            <p:ph type="sldNum" sz="quarter" idx="2"/>
          </p:nvPr>
        </p:nvSpPr>
        <p:spPr/>
        <p:txBody>
          <a:bodyPr/>
          <a:lstStyle/>
          <a:p>
            <a:fld id="{86CB4B4D-7CA3-9044-876B-883B54F8677D}" type="slidenum">
              <a:rPr lang="en-US" altLang="ja-JP" smtClean="0"/>
              <a:pPr/>
              <a:t>31</a:t>
            </a:fld>
            <a:endParaRPr lang="ja-JP" altLang="en-US"/>
          </a:p>
        </p:txBody>
      </p:sp>
      <p:sp>
        <p:nvSpPr>
          <p:cNvPr id="7" name="TextBox 6">
            <a:extLst>
              <a:ext uri="{FF2B5EF4-FFF2-40B4-BE49-F238E27FC236}">
                <a16:creationId xmlns:a16="http://schemas.microsoft.com/office/drawing/2014/main" id="{FE24FEEE-3F8D-CB8B-0D2E-78F095DEA80F}"/>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1">
                    <a:lumMod val="76000"/>
                  </a:schemeClr>
                </a:solidFill>
                <a:latin typeface="Meiryo UI"/>
                <a:ea typeface="Meiryo UI"/>
              </a:rPr>
              <a:t>プラチナプラン</a:t>
            </a:r>
            <a:endParaRPr lang="en-US">
              <a:solidFill>
                <a:schemeClr val="tx1">
                  <a:lumMod val="76000"/>
                </a:schemeClr>
              </a:solidFill>
            </a:endParaRPr>
          </a:p>
        </p:txBody>
      </p:sp>
      <p:sp>
        <p:nvSpPr>
          <p:cNvPr id="9" name="Rectangle: Rounded Corners 8">
            <a:extLst>
              <a:ext uri="{FF2B5EF4-FFF2-40B4-BE49-F238E27FC236}">
                <a16:creationId xmlns:a16="http://schemas.microsoft.com/office/drawing/2014/main" id="{A5762669-726E-99B7-BC5B-D073348AA65D}"/>
              </a:ext>
            </a:extLst>
          </p:cNvPr>
          <p:cNvSpPr/>
          <p:nvPr/>
        </p:nvSpPr>
        <p:spPr>
          <a:xfrm>
            <a:off x="4992256" y="860654"/>
            <a:ext cx="5486398" cy="5831040"/>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1" name="Rectangle: Rounded Corners 10">
            <a:extLst>
              <a:ext uri="{FF2B5EF4-FFF2-40B4-BE49-F238E27FC236}">
                <a16:creationId xmlns:a16="http://schemas.microsoft.com/office/drawing/2014/main" id="{2929C380-30F3-5802-D0FF-A4D82FB62735}"/>
              </a:ext>
            </a:extLst>
          </p:cNvPr>
          <p:cNvSpPr/>
          <p:nvPr/>
        </p:nvSpPr>
        <p:spPr>
          <a:xfrm>
            <a:off x="5825045" y="964857"/>
            <a:ext cx="3662917" cy="640058"/>
          </a:xfrm>
          <a:prstGeom prst="roundRect">
            <a:avLst/>
          </a:prstGeom>
          <a:solidFill>
            <a:schemeClr val="tx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13" name="TextBox 12">
            <a:extLst>
              <a:ext uri="{FF2B5EF4-FFF2-40B4-BE49-F238E27FC236}">
                <a16:creationId xmlns:a16="http://schemas.microsoft.com/office/drawing/2014/main" id="{8B2F836A-6612-BAD9-9ABC-C3A75C45DDE1}"/>
              </a:ext>
            </a:extLst>
          </p:cNvPr>
          <p:cNvSpPr txBox="1"/>
          <p:nvPr/>
        </p:nvSpPr>
        <p:spPr>
          <a:xfrm>
            <a:off x="6964184" y="1019238"/>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通常価格</a:t>
            </a:r>
            <a:endParaRPr lang="en-US" sz="2800" b="1">
              <a:solidFill>
                <a:schemeClr val="bg1"/>
              </a:solidFill>
              <a:latin typeface="Meiryo"/>
              <a:ea typeface="Meiryo"/>
            </a:endParaRPr>
          </a:p>
        </p:txBody>
      </p:sp>
      <p:sp>
        <p:nvSpPr>
          <p:cNvPr id="15" name="TextBox 14">
            <a:extLst>
              <a:ext uri="{FF2B5EF4-FFF2-40B4-BE49-F238E27FC236}">
                <a16:creationId xmlns:a16="http://schemas.microsoft.com/office/drawing/2014/main" id="{33A2CEA1-4E58-7E7E-CFD0-E29435D0CC40}"/>
              </a:ext>
            </a:extLst>
          </p:cNvPr>
          <p:cNvSpPr txBox="1"/>
          <p:nvPr/>
        </p:nvSpPr>
        <p:spPr>
          <a:xfrm>
            <a:off x="6785756" y="174758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8BF9D68B-45D8-ED38-49FA-D6D50C8E6CD1}"/>
              </a:ext>
            </a:extLst>
          </p:cNvPr>
          <p:cNvSpPr txBox="1"/>
          <p:nvPr/>
        </p:nvSpPr>
        <p:spPr>
          <a:xfrm>
            <a:off x="6264388" y="2695377"/>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5983D6B6-32BC-1558-24C7-C9F65571D829}"/>
              </a:ext>
            </a:extLst>
          </p:cNvPr>
          <p:cNvCxnSpPr/>
          <p:nvPr/>
        </p:nvCxnSpPr>
        <p:spPr>
          <a:xfrm flipV="1">
            <a:off x="5520429" y="5298333"/>
            <a:ext cx="4272633" cy="6530"/>
          </a:xfrm>
          <a:prstGeom prst="straightConnector1">
            <a:avLst/>
          </a:prstGeom>
          <a:ln w="12700">
            <a:solidFill>
              <a:srgbClr val="3D3B3B"/>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931DBC2-2C0D-12C4-E78B-E49EC08E06B7}"/>
              </a:ext>
            </a:extLst>
          </p:cNvPr>
          <p:cNvSpPr txBox="1"/>
          <p:nvPr/>
        </p:nvSpPr>
        <p:spPr>
          <a:xfrm>
            <a:off x="5442327" y="5353000"/>
            <a:ext cx="496199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b="1">
                <a:solidFill>
                  <a:schemeClr val="tx2">
                    <a:lumMod val="76000"/>
                  </a:schemeClr>
                </a:solidFill>
                <a:latin typeface="Meiryo"/>
                <a:ea typeface="Meiryo"/>
              </a:rPr>
              <a:t>合計</a:t>
            </a:r>
            <a:endParaRPr lang="en-US" altLang="ja-JP" sz="2000">
              <a:solidFill>
                <a:schemeClr val="tx2">
                  <a:lumMod val="76000"/>
                </a:schemeClr>
              </a:solidFill>
              <a:ea typeface="游ゴシック"/>
            </a:endParaRPr>
          </a:p>
          <a:p>
            <a:pPr algn="l"/>
            <a:r>
              <a:rPr lang="ja-JP" altLang="en-US" sz="5400" b="1">
                <a:solidFill>
                  <a:schemeClr val="tx2">
                    <a:lumMod val="76000"/>
                  </a:schemeClr>
                </a:solidFill>
                <a:latin typeface="Meiryo"/>
                <a:ea typeface="Meiryo"/>
              </a:rPr>
              <a:t>1,4</a:t>
            </a:r>
            <a:r>
              <a:rPr lang="en-US" altLang="ja-JP" sz="5400" b="1">
                <a:solidFill>
                  <a:schemeClr val="tx2">
                    <a:lumMod val="76000"/>
                  </a:schemeClr>
                </a:solidFill>
                <a:latin typeface="Meiryo"/>
                <a:ea typeface="Meiryo"/>
              </a:rPr>
              <a:t>98</a:t>
            </a:r>
            <a:r>
              <a:rPr lang="ja-JP" altLang="en-US" sz="5400" b="1">
                <a:solidFill>
                  <a:schemeClr val="tx2">
                    <a:lumMod val="76000"/>
                  </a:schemeClr>
                </a:solidFill>
                <a:latin typeface="Meiryo"/>
                <a:ea typeface="Meiryo"/>
              </a:rPr>
              <a:t>,000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9AC3058B-44B8-0835-370A-05A993B0B5C7}"/>
              </a:ext>
            </a:extLst>
          </p:cNvPr>
          <p:cNvSpPr txBox="1"/>
          <p:nvPr/>
        </p:nvSpPr>
        <p:spPr>
          <a:xfrm>
            <a:off x="9550924" y="5630281"/>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AD7522CD-A189-B19E-35B9-07966356FF51}"/>
              </a:ext>
            </a:extLst>
          </p:cNvPr>
          <p:cNvPicPr>
            <a:picLocks noChangeAspect="1"/>
          </p:cNvPicPr>
          <p:nvPr/>
        </p:nvPicPr>
        <p:blipFill>
          <a:blip r:embed="rId3"/>
          <a:stretch>
            <a:fillRect/>
          </a:stretch>
        </p:blipFill>
        <p:spPr>
          <a:xfrm>
            <a:off x="7400390" y="2338961"/>
            <a:ext cx="343350" cy="278691"/>
          </a:xfrm>
          <a:prstGeom prst="rect">
            <a:avLst/>
          </a:prstGeom>
        </p:spPr>
      </p:pic>
      <p:pic>
        <p:nvPicPr>
          <p:cNvPr id="8" name="Picture 7">
            <a:extLst>
              <a:ext uri="{FF2B5EF4-FFF2-40B4-BE49-F238E27FC236}">
                <a16:creationId xmlns:a16="http://schemas.microsoft.com/office/drawing/2014/main" id="{0188C6DE-C0FC-5D18-EE78-AF3AA190B1BA}"/>
              </a:ext>
            </a:extLst>
          </p:cNvPr>
          <p:cNvPicPr>
            <a:picLocks noChangeAspect="1"/>
          </p:cNvPicPr>
          <p:nvPr/>
        </p:nvPicPr>
        <p:blipFill>
          <a:blip r:embed="rId3"/>
          <a:stretch>
            <a:fillRect/>
          </a:stretch>
        </p:blipFill>
        <p:spPr>
          <a:xfrm>
            <a:off x="7423717" y="3342002"/>
            <a:ext cx="343350" cy="278691"/>
          </a:xfrm>
          <a:prstGeom prst="rect">
            <a:avLst/>
          </a:prstGeom>
        </p:spPr>
      </p:pic>
      <p:sp>
        <p:nvSpPr>
          <p:cNvPr id="16" name="TextBox 15">
            <a:extLst>
              <a:ext uri="{FF2B5EF4-FFF2-40B4-BE49-F238E27FC236}">
                <a16:creationId xmlns:a16="http://schemas.microsoft.com/office/drawing/2014/main" id="{9B3564CC-04EB-763F-57BE-3A49EABC1DDD}"/>
              </a:ext>
            </a:extLst>
          </p:cNvPr>
          <p:cNvSpPr txBox="1"/>
          <p:nvPr/>
        </p:nvSpPr>
        <p:spPr>
          <a:xfrm>
            <a:off x="5610291" y="3652720"/>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pic>
        <p:nvPicPr>
          <p:cNvPr id="10" name="Picture 9">
            <a:extLst>
              <a:ext uri="{FF2B5EF4-FFF2-40B4-BE49-F238E27FC236}">
                <a16:creationId xmlns:a16="http://schemas.microsoft.com/office/drawing/2014/main" id="{9339581C-AFAC-00A0-A4D3-E0DD07FE065E}"/>
              </a:ext>
            </a:extLst>
          </p:cNvPr>
          <p:cNvPicPr>
            <a:picLocks noChangeAspect="1"/>
          </p:cNvPicPr>
          <p:nvPr/>
        </p:nvPicPr>
        <p:blipFill>
          <a:blip r:embed="rId3"/>
          <a:stretch>
            <a:fillRect/>
          </a:stretch>
        </p:blipFill>
        <p:spPr>
          <a:xfrm>
            <a:off x="7423716" y="4236186"/>
            <a:ext cx="343350" cy="278691"/>
          </a:xfrm>
          <a:prstGeom prst="rect">
            <a:avLst/>
          </a:prstGeom>
        </p:spPr>
      </p:pic>
      <p:pic>
        <p:nvPicPr>
          <p:cNvPr id="18" name="Picture 17">
            <a:extLst>
              <a:ext uri="{FF2B5EF4-FFF2-40B4-BE49-F238E27FC236}">
                <a16:creationId xmlns:a16="http://schemas.microsoft.com/office/drawing/2014/main" id="{41718787-A1FE-E164-A9F4-43995E10EA2A}"/>
              </a:ext>
            </a:extLst>
          </p:cNvPr>
          <p:cNvPicPr>
            <a:picLocks noChangeAspect="1"/>
          </p:cNvPicPr>
          <p:nvPr/>
        </p:nvPicPr>
        <p:blipFill>
          <a:blip r:embed="rId2"/>
          <a:stretch>
            <a:fillRect/>
          </a:stretch>
        </p:blipFill>
        <p:spPr>
          <a:xfrm>
            <a:off x="5664091" y="4592252"/>
            <a:ext cx="3981795" cy="567452"/>
          </a:xfrm>
          <a:prstGeom prst="rect">
            <a:avLst/>
          </a:prstGeom>
        </p:spPr>
      </p:pic>
      <p:sp>
        <p:nvSpPr>
          <p:cNvPr id="14" name="TextBox 13">
            <a:extLst>
              <a:ext uri="{FF2B5EF4-FFF2-40B4-BE49-F238E27FC236}">
                <a16:creationId xmlns:a16="http://schemas.microsoft.com/office/drawing/2014/main" id="{6945FDFF-E821-3B67-0343-7BA8C5466BFA}"/>
              </a:ext>
            </a:extLst>
          </p:cNvPr>
          <p:cNvSpPr txBox="1"/>
          <p:nvPr/>
        </p:nvSpPr>
        <p:spPr>
          <a:xfrm>
            <a:off x="5703597" y="4593557"/>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個別株実践勉強ゼミ</a:t>
            </a:r>
          </a:p>
        </p:txBody>
      </p:sp>
    </p:spTree>
    <p:extLst>
      <p:ext uri="{BB962C8B-B14F-4D97-AF65-F5344CB8AC3E}">
        <p14:creationId xmlns:p14="http://schemas.microsoft.com/office/powerpoint/2010/main" val="125561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6E34-7B21-773B-2430-55BB7868B42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A8BBBB-5324-BE0D-F03D-A01B8BE377C1}"/>
              </a:ext>
            </a:extLst>
          </p:cNvPr>
          <p:cNvPicPr>
            <a:picLocks noChangeAspect="1"/>
          </p:cNvPicPr>
          <p:nvPr/>
        </p:nvPicPr>
        <p:blipFill>
          <a:blip r:embed="rId2"/>
          <a:stretch>
            <a:fillRect/>
          </a:stretch>
        </p:blipFill>
        <p:spPr>
          <a:xfrm>
            <a:off x="337867" y="626743"/>
            <a:ext cx="11516265" cy="3491043"/>
          </a:xfrm>
          <a:prstGeom prst="rect">
            <a:avLst/>
          </a:prstGeom>
        </p:spPr>
      </p:pic>
      <p:sp>
        <p:nvSpPr>
          <p:cNvPr id="2" name="Title 1">
            <a:extLst>
              <a:ext uri="{FF2B5EF4-FFF2-40B4-BE49-F238E27FC236}">
                <a16:creationId xmlns:a16="http://schemas.microsoft.com/office/drawing/2014/main" id="{1DBDAE6F-C6A8-AF5C-3AB1-28F034992C5E}"/>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60472A96-C80E-21E3-72D2-A8D727F00936}"/>
              </a:ext>
            </a:extLst>
          </p:cNvPr>
          <p:cNvSpPr>
            <a:spLocks noGrp="1"/>
          </p:cNvSpPr>
          <p:nvPr>
            <p:ph type="sldNum" sz="quarter" idx="2"/>
          </p:nvPr>
        </p:nvSpPr>
        <p:spPr/>
        <p:txBody>
          <a:bodyPr/>
          <a:lstStyle/>
          <a:p>
            <a:fld id="{86CB4B4D-7CA3-9044-876B-883B54F8677D}" type="slidenum">
              <a:rPr lang="en-US" altLang="ja-JP" smtClean="0"/>
              <a:pPr/>
              <a:t>32</a:t>
            </a:fld>
            <a:endParaRPr lang="ja-JP" altLang="en-US"/>
          </a:p>
        </p:txBody>
      </p:sp>
      <p:sp>
        <p:nvSpPr>
          <p:cNvPr id="7" name="TextBox 6">
            <a:extLst>
              <a:ext uri="{FF2B5EF4-FFF2-40B4-BE49-F238E27FC236}">
                <a16:creationId xmlns:a16="http://schemas.microsoft.com/office/drawing/2014/main" id="{EE951DBE-1C4F-7D3C-FF52-2D6EA6439E35}"/>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1">
                    <a:lumMod val="76000"/>
                  </a:schemeClr>
                </a:solidFill>
                <a:latin typeface="Meiryo UI"/>
                <a:ea typeface="Meiryo UI"/>
              </a:rPr>
              <a:t>プラチナプラン</a:t>
            </a:r>
            <a:endParaRPr lang="en-US">
              <a:solidFill>
                <a:schemeClr val="tx1">
                  <a:lumMod val="76000"/>
                </a:schemeClr>
              </a:solidFill>
            </a:endParaRPr>
          </a:p>
        </p:txBody>
      </p:sp>
      <p:sp>
        <p:nvSpPr>
          <p:cNvPr id="9" name="Rectangle: Rounded Corners 8">
            <a:extLst>
              <a:ext uri="{FF2B5EF4-FFF2-40B4-BE49-F238E27FC236}">
                <a16:creationId xmlns:a16="http://schemas.microsoft.com/office/drawing/2014/main" id="{65670068-5052-5AE7-5A02-AEB5FAFF6557}"/>
              </a:ext>
            </a:extLst>
          </p:cNvPr>
          <p:cNvSpPr/>
          <p:nvPr/>
        </p:nvSpPr>
        <p:spPr>
          <a:xfrm>
            <a:off x="4992256" y="860654"/>
            <a:ext cx="5486398" cy="5831040"/>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5" name="TextBox 14">
            <a:extLst>
              <a:ext uri="{FF2B5EF4-FFF2-40B4-BE49-F238E27FC236}">
                <a16:creationId xmlns:a16="http://schemas.microsoft.com/office/drawing/2014/main" id="{B1C09CEC-F917-9106-1794-DA2D94806B16}"/>
              </a:ext>
            </a:extLst>
          </p:cNvPr>
          <p:cNvSpPr txBox="1"/>
          <p:nvPr/>
        </p:nvSpPr>
        <p:spPr>
          <a:xfrm>
            <a:off x="6785756" y="174758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sp>
        <p:nvSpPr>
          <p:cNvPr id="17" name="TextBox 16">
            <a:extLst>
              <a:ext uri="{FF2B5EF4-FFF2-40B4-BE49-F238E27FC236}">
                <a16:creationId xmlns:a16="http://schemas.microsoft.com/office/drawing/2014/main" id="{B1BE2E9E-0229-3E60-39A0-72C6F51F6038}"/>
              </a:ext>
            </a:extLst>
          </p:cNvPr>
          <p:cNvSpPr txBox="1"/>
          <p:nvPr/>
        </p:nvSpPr>
        <p:spPr>
          <a:xfrm>
            <a:off x="6264388" y="2695377"/>
            <a:ext cx="33126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en-US" altLang="ja-JP" sz="3600" b="1" dirty="0">
                <a:solidFill>
                  <a:schemeClr val="tx2">
                    <a:lumMod val="76000"/>
                  </a:schemeClr>
                </a:solidFill>
                <a:latin typeface="Meiryo"/>
                <a:ea typeface="Meiryo"/>
              </a:rPr>
              <a:t> 6</a:t>
            </a:r>
            <a:r>
              <a:rPr lang="ja-JP" altLang="en-US" sz="3600" b="1">
                <a:solidFill>
                  <a:schemeClr val="tx2">
                    <a:lumMod val="76000"/>
                  </a:schemeClr>
                </a:solidFill>
                <a:latin typeface="Meiryo"/>
                <a:ea typeface="Meiryo"/>
              </a:rPr>
              <a:t>ヶ月間</a:t>
            </a:r>
          </a:p>
        </p:txBody>
      </p:sp>
      <p:cxnSp>
        <p:nvCxnSpPr>
          <p:cNvPr id="19" name="Straight Arrow Connector 18">
            <a:extLst>
              <a:ext uri="{FF2B5EF4-FFF2-40B4-BE49-F238E27FC236}">
                <a16:creationId xmlns:a16="http://schemas.microsoft.com/office/drawing/2014/main" id="{6969654B-C22D-D6C1-5A61-18190299090C}"/>
              </a:ext>
            </a:extLst>
          </p:cNvPr>
          <p:cNvCxnSpPr/>
          <p:nvPr/>
        </p:nvCxnSpPr>
        <p:spPr>
          <a:xfrm flipV="1">
            <a:off x="5520429" y="5298333"/>
            <a:ext cx="4272633" cy="6530"/>
          </a:xfrm>
          <a:prstGeom prst="straightConnector1">
            <a:avLst/>
          </a:prstGeom>
          <a:ln w="12700">
            <a:solidFill>
              <a:srgbClr val="3D3B3B"/>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AF6183-DE85-A5DB-3684-9C6BA670EFC2}"/>
              </a:ext>
            </a:extLst>
          </p:cNvPr>
          <p:cNvSpPr txBox="1"/>
          <p:nvPr/>
        </p:nvSpPr>
        <p:spPr>
          <a:xfrm>
            <a:off x="5706694" y="5415204"/>
            <a:ext cx="496199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b="1">
                <a:solidFill>
                  <a:schemeClr val="tx2">
                    <a:lumMod val="76000"/>
                  </a:schemeClr>
                </a:solidFill>
                <a:latin typeface="Meiryo"/>
                <a:ea typeface="Meiryo"/>
              </a:rPr>
              <a:t>合計</a:t>
            </a:r>
            <a:endParaRPr lang="en-US" altLang="ja-JP" sz="2000">
              <a:solidFill>
                <a:schemeClr val="tx2">
                  <a:lumMod val="76000"/>
                </a:schemeClr>
              </a:solidFill>
              <a:ea typeface="游ゴシック"/>
            </a:endParaRPr>
          </a:p>
          <a:p>
            <a:pPr algn="l"/>
            <a:r>
              <a:rPr lang="en-US" altLang="ja-JP" sz="5400" b="1">
                <a:solidFill>
                  <a:schemeClr val="accent2"/>
                </a:solidFill>
                <a:latin typeface="Meiryo"/>
                <a:ea typeface="Meiryo"/>
              </a:rPr>
              <a:t>90</a:t>
            </a:r>
            <a:r>
              <a:rPr lang="ja-JP" altLang="en-US" sz="5400" b="1">
                <a:solidFill>
                  <a:schemeClr val="accent2"/>
                </a:solidFill>
                <a:latin typeface="Meiryo"/>
                <a:ea typeface="Meiryo"/>
              </a:rPr>
              <a:t>8,</a:t>
            </a:r>
            <a:r>
              <a:rPr lang="en-US" altLang="ja-JP" sz="5400" b="1">
                <a:solidFill>
                  <a:schemeClr val="accent2"/>
                </a:solidFill>
                <a:latin typeface="Meiryo"/>
                <a:ea typeface="Meiryo"/>
              </a:rPr>
              <a:t>0</a:t>
            </a:r>
            <a:r>
              <a:rPr lang="ja-JP" altLang="en-US" sz="5400" b="1">
                <a:solidFill>
                  <a:schemeClr val="accent2"/>
                </a:solidFill>
                <a:latin typeface="Meiryo"/>
                <a:ea typeface="Meiryo"/>
              </a:rPr>
              <a:t>00</a:t>
            </a:r>
            <a:r>
              <a:rPr lang="ja-JP" altLang="en-US" sz="2400" b="1">
                <a:solidFill>
                  <a:schemeClr val="tx2">
                    <a:lumMod val="76000"/>
                  </a:schemeClr>
                </a:solidFill>
                <a:latin typeface="Meiryo"/>
                <a:ea typeface="Meiryo"/>
              </a:rPr>
              <a:t>円</a:t>
            </a:r>
            <a:endParaRPr 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F4D20ACC-D352-30B4-D192-AD3820D2BEA8}"/>
              </a:ext>
            </a:extLst>
          </p:cNvPr>
          <p:cNvSpPr txBox="1"/>
          <p:nvPr/>
        </p:nvSpPr>
        <p:spPr>
          <a:xfrm>
            <a:off x="9185475" y="5614730"/>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8ED15EBF-4339-AEA4-1134-06685098B59D}"/>
              </a:ext>
            </a:extLst>
          </p:cNvPr>
          <p:cNvPicPr>
            <a:picLocks noChangeAspect="1"/>
          </p:cNvPicPr>
          <p:nvPr/>
        </p:nvPicPr>
        <p:blipFill>
          <a:blip r:embed="rId3"/>
          <a:stretch>
            <a:fillRect/>
          </a:stretch>
        </p:blipFill>
        <p:spPr>
          <a:xfrm>
            <a:off x="7400390" y="2338961"/>
            <a:ext cx="343350" cy="278691"/>
          </a:xfrm>
          <a:prstGeom prst="rect">
            <a:avLst/>
          </a:prstGeom>
        </p:spPr>
      </p:pic>
      <p:pic>
        <p:nvPicPr>
          <p:cNvPr id="8" name="Picture 7">
            <a:extLst>
              <a:ext uri="{FF2B5EF4-FFF2-40B4-BE49-F238E27FC236}">
                <a16:creationId xmlns:a16="http://schemas.microsoft.com/office/drawing/2014/main" id="{64327F3C-3474-2D1A-A245-DE30A7348416}"/>
              </a:ext>
            </a:extLst>
          </p:cNvPr>
          <p:cNvPicPr>
            <a:picLocks noChangeAspect="1"/>
          </p:cNvPicPr>
          <p:nvPr/>
        </p:nvPicPr>
        <p:blipFill>
          <a:blip r:embed="rId3"/>
          <a:stretch>
            <a:fillRect/>
          </a:stretch>
        </p:blipFill>
        <p:spPr>
          <a:xfrm>
            <a:off x="7423717" y="3342002"/>
            <a:ext cx="343350" cy="278691"/>
          </a:xfrm>
          <a:prstGeom prst="rect">
            <a:avLst/>
          </a:prstGeom>
        </p:spPr>
      </p:pic>
      <p:sp>
        <p:nvSpPr>
          <p:cNvPr id="16" name="TextBox 15">
            <a:extLst>
              <a:ext uri="{FF2B5EF4-FFF2-40B4-BE49-F238E27FC236}">
                <a16:creationId xmlns:a16="http://schemas.microsoft.com/office/drawing/2014/main" id="{86BC91BC-A215-A2A3-8D7E-A7229FCD6EE5}"/>
              </a:ext>
            </a:extLst>
          </p:cNvPr>
          <p:cNvSpPr txBox="1"/>
          <p:nvPr/>
        </p:nvSpPr>
        <p:spPr>
          <a:xfrm>
            <a:off x="5610291" y="3652720"/>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pic>
        <p:nvPicPr>
          <p:cNvPr id="10" name="Picture 9">
            <a:extLst>
              <a:ext uri="{FF2B5EF4-FFF2-40B4-BE49-F238E27FC236}">
                <a16:creationId xmlns:a16="http://schemas.microsoft.com/office/drawing/2014/main" id="{DAA36484-465B-559C-D796-9A572D6B62FA}"/>
              </a:ext>
            </a:extLst>
          </p:cNvPr>
          <p:cNvPicPr>
            <a:picLocks noChangeAspect="1"/>
          </p:cNvPicPr>
          <p:nvPr/>
        </p:nvPicPr>
        <p:blipFill>
          <a:blip r:embed="rId3"/>
          <a:stretch>
            <a:fillRect/>
          </a:stretch>
        </p:blipFill>
        <p:spPr>
          <a:xfrm>
            <a:off x="7423716" y="4236186"/>
            <a:ext cx="343350" cy="278691"/>
          </a:xfrm>
          <a:prstGeom prst="rect">
            <a:avLst/>
          </a:prstGeom>
        </p:spPr>
      </p:pic>
      <p:pic>
        <p:nvPicPr>
          <p:cNvPr id="18" name="Picture 17">
            <a:extLst>
              <a:ext uri="{FF2B5EF4-FFF2-40B4-BE49-F238E27FC236}">
                <a16:creationId xmlns:a16="http://schemas.microsoft.com/office/drawing/2014/main" id="{8CB53D31-2B11-4BA9-159F-0C6EF080BD1C}"/>
              </a:ext>
            </a:extLst>
          </p:cNvPr>
          <p:cNvPicPr>
            <a:picLocks noChangeAspect="1"/>
          </p:cNvPicPr>
          <p:nvPr/>
        </p:nvPicPr>
        <p:blipFill>
          <a:blip r:embed="rId2"/>
          <a:stretch>
            <a:fillRect/>
          </a:stretch>
        </p:blipFill>
        <p:spPr>
          <a:xfrm>
            <a:off x="5664091" y="4592252"/>
            <a:ext cx="3981795" cy="567452"/>
          </a:xfrm>
          <a:prstGeom prst="rect">
            <a:avLst/>
          </a:prstGeom>
        </p:spPr>
      </p:pic>
      <p:sp>
        <p:nvSpPr>
          <p:cNvPr id="14" name="TextBox 13">
            <a:extLst>
              <a:ext uri="{FF2B5EF4-FFF2-40B4-BE49-F238E27FC236}">
                <a16:creationId xmlns:a16="http://schemas.microsoft.com/office/drawing/2014/main" id="{6BCC6011-0BA1-843E-E2A2-0D9E51A190A7}"/>
              </a:ext>
            </a:extLst>
          </p:cNvPr>
          <p:cNvSpPr txBox="1"/>
          <p:nvPr/>
        </p:nvSpPr>
        <p:spPr>
          <a:xfrm>
            <a:off x="5703597" y="4593557"/>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個別株実践勉強ゼミ</a:t>
            </a:r>
          </a:p>
        </p:txBody>
      </p:sp>
      <p:sp>
        <p:nvSpPr>
          <p:cNvPr id="6" name="Rectangle: Rounded Corners 5">
            <a:extLst>
              <a:ext uri="{FF2B5EF4-FFF2-40B4-BE49-F238E27FC236}">
                <a16:creationId xmlns:a16="http://schemas.microsoft.com/office/drawing/2014/main" id="{4C2DB247-CCE2-B39A-38D0-3595745A572C}"/>
              </a:ext>
            </a:extLst>
          </p:cNvPr>
          <p:cNvSpPr/>
          <p:nvPr/>
        </p:nvSpPr>
        <p:spPr>
          <a:xfrm>
            <a:off x="5778392" y="1058163"/>
            <a:ext cx="3662917" cy="640058"/>
          </a:xfrm>
          <a:prstGeom prst="roundRect">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20" name="TextBox 19">
            <a:extLst>
              <a:ext uri="{FF2B5EF4-FFF2-40B4-BE49-F238E27FC236}">
                <a16:creationId xmlns:a16="http://schemas.microsoft.com/office/drawing/2014/main" id="{15247699-958E-49E6-5617-DEB9FABBC38F}"/>
              </a:ext>
            </a:extLst>
          </p:cNvPr>
          <p:cNvSpPr txBox="1"/>
          <p:nvPr/>
        </p:nvSpPr>
        <p:spPr>
          <a:xfrm>
            <a:off x="6917531" y="1112544"/>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Tree>
    <p:extLst>
      <p:ext uri="{BB962C8B-B14F-4D97-AF65-F5344CB8AC3E}">
        <p14:creationId xmlns:p14="http://schemas.microsoft.com/office/powerpoint/2010/main" val="188917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5BA5D-F5BF-92AE-5D5C-7633451D464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39DD2B-8B66-F976-8E42-18FD44EC5DCB}"/>
              </a:ext>
            </a:extLst>
          </p:cNvPr>
          <p:cNvPicPr>
            <a:picLocks noChangeAspect="1"/>
          </p:cNvPicPr>
          <p:nvPr/>
        </p:nvPicPr>
        <p:blipFill>
          <a:blip r:embed="rId2"/>
          <a:stretch>
            <a:fillRect/>
          </a:stretch>
        </p:blipFill>
        <p:spPr>
          <a:xfrm>
            <a:off x="337867" y="626743"/>
            <a:ext cx="11516265" cy="3491043"/>
          </a:xfrm>
          <a:prstGeom prst="rect">
            <a:avLst/>
          </a:prstGeom>
        </p:spPr>
      </p:pic>
      <p:sp>
        <p:nvSpPr>
          <p:cNvPr id="2" name="Title 1">
            <a:extLst>
              <a:ext uri="{FF2B5EF4-FFF2-40B4-BE49-F238E27FC236}">
                <a16:creationId xmlns:a16="http://schemas.microsoft.com/office/drawing/2014/main" id="{D200118C-FFB9-A28E-0BFA-51DB4035E0C5}"/>
              </a:ext>
            </a:extLst>
          </p:cNvPr>
          <p:cNvSpPr>
            <a:spLocks noGrp="1"/>
          </p:cNvSpPr>
          <p:nvPr>
            <p:ph type="ctrTitle"/>
          </p:nvPr>
        </p:nvSpPr>
        <p:spPr/>
        <p:txBody>
          <a:bodyPr lIns="0" tIns="45720" rIns="91440" bIns="45720" anchor="t"/>
          <a:lstStyle/>
          <a:p>
            <a:r>
              <a:rPr lang="ja-JP" altLang="en-US" sz="2200"/>
              <a:t>受講料について</a:t>
            </a:r>
            <a:endParaRPr lang="en-US"/>
          </a:p>
        </p:txBody>
      </p:sp>
      <p:sp>
        <p:nvSpPr>
          <p:cNvPr id="3" name="Slide Number Placeholder 2">
            <a:extLst>
              <a:ext uri="{FF2B5EF4-FFF2-40B4-BE49-F238E27FC236}">
                <a16:creationId xmlns:a16="http://schemas.microsoft.com/office/drawing/2014/main" id="{F0FF85B2-E8FD-40E6-5F52-367A31AA9385}"/>
              </a:ext>
            </a:extLst>
          </p:cNvPr>
          <p:cNvSpPr>
            <a:spLocks noGrp="1"/>
          </p:cNvSpPr>
          <p:nvPr>
            <p:ph type="sldNum" sz="quarter" idx="2"/>
          </p:nvPr>
        </p:nvSpPr>
        <p:spPr/>
        <p:txBody>
          <a:bodyPr/>
          <a:lstStyle/>
          <a:p>
            <a:fld id="{86CB4B4D-7CA3-9044-876B-883B54F8677D}" type="slidenum">
              <a:rPr lang="en-US" altLang="ja-JP" smtClean="0"/>
              <a:pPr/>
              <a:t>33</a:t>
            </a:fld>
            <a:endParaRPr lang="ja-JP" altLang="en-US"/>
          </a:p>
        </p:txBody>
      </p:sp>
      <p:sp>
        <p:nvSpPr>
          <p:cNvPr id="7" name="TextBox 6">
            <a:extLst>
              <a:ext uri="{FF2B5EF4-FFF2-40B4-BE49-F238E27FC236}">
                <a16:creationId xmlns:a16="http://schemas.microsoft.com/office/drawing/2014/main" id="{952F06B1-F00B-67EA-7A75-647E15509C8E}"/>
              </a:ext>
            </a:extLst>
          </p:cNvPr>
          <p:cNvSpPr txBox="1"/>
          <p:nvPr/>
        </p:nvSpPr>
        <p:spPr>
          <a:xfrm>
            <a:off x="475840" y="3415757"/>
            <a:ext cx="3511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1">
                    <a:lumMod val="76000"/>
                  </a:schemeClr>
                </a:solidFill>
                <a:latin typeface="Meiryo UI"/>
                <a:ea typeface="Meiryo UI"/>
              </a:rPr>
              <a:t>プラチナプラン</a:t>
            </a:r>
            <a:endParaRPr lang="en-US">
              <a:solidFill>
                <a:schemeClr val="tx1">
                  <a:lumMod val="76000"/>
                </a:schemeClr>
              </a:solidFill>
            </a:endParaRPr>
          </a:p>
        </p:txBody>
      </p:sp>
      <p:sp>
        <p:nvSpPr>
          <p:cNvPr id="9" name="Rectangle: Rounded Corners 8">
            <a:extLst>
              <a:ext uri="{FF2B5EF4-FFF2-40B4-BE49-F238E27FC236}">
                <a16:creationId xmlns:a16="http://schemas.microsoft.com/office/drawing/2014/main" id="{385A6697-199A-8914-09AD-DA94B5901B40}"/>
              </a:ext>
            </a:extLst>
          </p:cNvPr>
          <p:cNvSpPr/>
          <p:nvPr/>
        </p:nvSpPr>
        <p:spPr>
          <a:xfrm>
            <a:off x="4992256" y="860654"/>
            <a:ext cx="5486398" cy="5831040"/>
          </a:xfrm>
          <a:prstGeom prst="roundRect">
            <a:avLst/>
          </a:prstGeom>
          <a:solidFill>
            <a:schemeClr val="bg1"/>
          </a:solidFill>
          <a:ln>
            <a:noFill/>
          </a:ln>
          <a:effectLst>
            <a:outerShdw blurRad="127000" dist="38100" dir="2700000">
              <a:srgbClr val="00000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15" name="TextBox 14">
            <a:extLst>
              <a:ext uri="{FF2B5EF4-FFF2-40B4-BE49-F238E27FC236}">
                <a16:creationId xmlns:a16="http://schemas.microsoft.com/office/drawing/2014/main" id="{2EADAD5A-EEAE-1B45-444B-65F66C4EFD5D}"/>
              </a:ext>
            </a:extLst>
          </p:cNvPr>
          <p:cNvSpPr txBox="1"/>
          <p:nvPr/>
        </p:nvSpPr>
        <p:spPr>
          <a:xfrm>
            <a:off x="6785756" y="1747583"/>
            <a:ext cx="1965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入学金</a:t>
            </a:r>
            <a:endParaRPr lang="en-US" sz="3600" b="1">
              <a:solidFill>
                <a:schemeClr val="tx2">
                  <a:lumMod val="76000"/>
                </a:schemeClr>
              </a:solidFill>
              <a:latin typeface="Meiryo"/>
              <a:ea typeface="Meiryo"/>
            </a:endParaRPr>
          </a:p>
        </p:txBody>
      </p:sp>
      <p:cxnSp>
        <p:nvCxnSpPr>
          <p:cNvPr id="19" name="Straight Arrow Connector 18">
            <a:extLst>
              <a:ext uri="{FF2B5EF4-FFF2-40B4-BE49-F238E27FC236}">
                <a16:creationId xmlns:a16="http://schemas.microsoft.com/office/drawing/2014/main" id="{A7C0BCB0-73C5-CF0B-0CAE-9AAA586CEC0A}"/>
              </a:ext>
            </a:extLst>
          </p:cNvPr>
          <p:cNvCxnSpPr/>
          <p:nvPr/>
        </p:nvCxnSpPr>
        <p:spPr>
          <a:xfrm flipV="1">
            <a:off x="5520429" y="5298333"/>
            <a:ext cx="4272633" cy="6530"/>
          </a:xfrm>
          <a:prstGeom prst="straightConnector1">
            <a:avLst/>
          </a:prstGeom>
          <a:ln w="12700">
            <a:solidFill>
              <a:srgbClr val="3D3B3B"/>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E1A58F-36B7-C158-C526-BCD24CF3BD3B}"/>
              </a:ext>
            </a:extLst>
          </p:cNvPr>
          <p:cNvSpPr txBox="1"/>
          <p:nvPr/>
        </p:nvSpPr>
        <p:spPr>
          <a:xfrm>
            <a:off x="5706694" y="5415204"/>
            <a:ext cx="496199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b="1">
                <a:solidFill>
                  <a:schemeClr val="tx2">
                    <a:lumMod val="76000"/>
                  </a:schemeClr>
                </a:solidFill>
                <a:latin typeface="Meiryo"/>
                <a:ea typeface="Meiryo"/>
              </a:rPr>
              <a:t>合計</a:t>
            </a:r>
            <a:endParaRPr lang="en-US" altLang="ja-JP" sz="2000">
              <a:solidFill>
                <a:schemeClr val="tx2">
                  <a:lumMod val="76000"/>
                </a:schemeClr>
              </a:solidFill>
              <a:ea typeface="游ゴシック"/>
            </a:endParaRPr>
          </a:p>
          <a:p>
            <a:r>
              <a:rPr lang="en-US" altLang="ja-JP" sz="5400" b="1">
                <a:solidFill>
                  <a:schemeClr val="accent2"/>
                </a:solidFill>
                <a:latin typeface="Meiryo"/>
                <a:ea typeface="Meiryo"/>
              </a:rPr>
              <a:t>90</a:t>
            </a:r>
            <a:r>
              <a:rPr lang="ja-JP" altLang="en-US" sz="5400" b="1">
                <a:solidFill>
                  <a:schemeClr val="accent2"/>
                </a:solidFill>
                <a:latin typeface="Meiryo"/>
                <a:ea typeface="Meiryo"/>
              </a:rPr>
              <a:t>8,</a:t>
            </a:r>
            <a:r>
              <a:rPr lang="en-US" altLang="ja-JP" sz="5400" b="1">
                <a:solidFill>
                  <a:schemeClr val="accent2"/>
                </a:solidFill>
                <a:latin typeface="Meiryo"/>
                <a:ea typeface="Meiryo"/>
              </a:rPr>
              <a:t>0</a:t>
            </a:r>
            <a:r>
              <a:rPr lang="ja-JP" altLang="en-US" sz="5400" b="1">
                <a:solidFill>
                  <a:schemeClr val="accent2"/>
                </a:solidFill>
                <a:latin typeface="Meiryo"/>
                <a:ea typeface="Meiryo"/>
              </a:rPr>
              <a:t>00</a:t>
            </a:r>
            <a:r>
              <a:rPr lang="ja-JP" altLang="en-US" sz="2400" b="1">
                <a:solidFill>
                  <a:schemeClr val="tx2">
                    <a:lumMod val="76000"/>
                  </a:schemeClr>
                </a:solidFill>
                <a:latin typeface="Meiryo"/>
                <a:ea typeface="Meiryo"/>
              </a:rPr>
              <a:t>円</a:t>
            </a:r>
            <a:endParaRPr lang="ja-JP" altLang="ja-JP" sz="2400">
              <a:solidFill>
                <a:schemeClr val="tx2">
                  <a:lumMod val="76000"/>
                </a:schemeClr>
              </a:solidFill>
              <a:ea typeface="游ゴシック"/>
            </a:endParaRPr>
          </a:p>
        </p:txBody>
      </p:sp>
      <p:sp>
        <p:nvSpPr>
          <p:cNvPr id="23" name="TextBox 22">
            <a:extLst>
              <a:ext uri="{FF2B5EF4-FFF2-40B4-BE49-F238E27FC236}">
                <a16:creationId xmlns:a16="http://schemas.microsoft.com/office/drawing/2014/main" id="{A5111E4E-2045-B42A-037B-E9207265AAC1}"/>
              </a:ext>
            </a:extLst>
          </p:cNvPr>
          <p:cNvSpPr txBox="1"/>
          <p:nvPr/>
        </p:nvSpPr>
        <p:spPr>
          <a:xfrm>
            <a:off x="9185475" y="5614730"/>
            <a:ext cx="9330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2">
                    <a:lumMod val="76000"/>
                  </a:schemeClr>
                </a:solidFill>
                <a:latin typeface="Meiryo"/>
                <a:ea typeface="Meiryo"/>
              </a:rPr>
              <a:t>税</a:t>
            </a:r>
          </a:p>
          <a:p>
            <a:r>
              <a:rPr lang="ja-JP" altLang="en-US" sz="2400" b="1">
                <a:solidFill>
                  <a:schemeClr val="tx2">
                    <a:lumMod val="76000"/>
                  </a:schemeClr>
                </a:solidFill>
                <a:latin typeface="Meiryo"/>
                <a:ea typeface="Meiryo"/>
              </a:rPr>
              <a:t>込</a:t>
            </a:r>
          </a:p>
        </p:txBody>
      </p:sp>
      <p:pic>
        <p:nvPicPr>
          <p:cNvPr id="25" name="Picture 24">
            <a:extLst>
              <a:ext uri="{FF2B5EF4-FFF2-40B4-BE49-F238E27FC236}">
                <a16:creationId xmlns:a16="http://schemas.microsoft.com/office/drawing/2014/main" id="{F1583067-E6B5-7B9C-46B6-7E169596F84C}"/>
              </a:ext>
            </a:extLst>
          </p:cNvPr>
          <p:cNvPicPr>
            <a:picLocks noChangeAspect="1"/>
          </p:cNvPicPr>
          <p:nvPr/>
        </p:nvPicPr>
        <p:blipFill>
          <a:blip r:embed="rId3"/>
          <a:stretch>
            <a:fillRect/>
          </a:stretch>
        </p:blipFill>
        <p:spPr>
          <a:xfrm>
            <a:off x="7400390" y="2338961"/>
            <a:ext cx="343350" cy="278691"/>
          </a:xfrm>
          <a:prstGeom prst="rect">
            <a:avLst/>
          </a:prstGeom>
        </p:spPr>
      </p:pic>
      <p:pic>
        <p:nvPicPr>
          <p:cNvPr id="8" name="Picture 7">
            <a:extLst>
              <a:ext uri="{FF2B5EF4-FFF2-40B4-BE49-F238E27FC236}">
                <a16:creationId xmlns:a16="http://schemas.microsoft.com/office/drawing/2014/main" id="{919112F7-D13D-EDB8-EFB8-B48A294DF4D2}"/>
              </a:ext>
            </a:extLst>
          </p:cNvPr>
          <p:cNvPicPr>
            <a:picLocks noChangeAspect="1"/>
          </p:cNvPicPr>
          <p:nvPr/>
        </p:nvPicPr>
        <p:blipFill>
          <a:blip r:embed="rId3"/>
          <a:stretch>
            <a:fillRect/>
          </a:stretch>
        </p:blipFill>
        <p:spPr>
          <a:xfrm>
            <a:off x="7423717" y="3342002"/>
            <a:ext cx="343350" cy="278691"/>
          </a:xfrm>
          <a:prstGeom prst="rect">
            <a:avLst/>
          </a:prstGeom>
        </p:spPr>
      </p:pic>
      <p:sp>
        <p:nvSpPr>
          <p:cNvPr id="16" name="TextBox 15">
            <a:extLst>
              <a:ext uri="{FF2B5EF4-FFF2-40B4-BE49-F238E27FC236}">
                <a16:creationId xmlns:a16="http://schemas.microsoft.com/office/drawing/2014/main" id="{E12A5DCA-8718-4AC1-5F88-B1D27E199794}"/>
              </a:ext>
            </a:extLst>
          </p:cNvPr>
          <p:cNvSpPr txBox="1"/>
          <p:nvPr/>
        </p:nvSpPr>
        <p:spPr>
          <a:xfrm>
            <a:off x="5610291" y="3652720"/>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相場分析力アップゼミ</a:t>
            </a:r>
          </a:p>
        </p:txBody>
      </p:sp>
      <p:pic>
        <p:nvPicPr>
          <p:cNvPr id="10" name="Picture 9">
            <a:extLst>
              <a:ext uri="{FF2B5EF4-FFF2-40B4-BE49-F238E27FC236}">
                <a16:creationId xmlns:a16="http://schemas.microsoft.com/office/drawing/2014/main" id="{314E36F7-A049-4744-B25C-C23DD31557BB}"/>
              </a:ext>
            </a:extLst>
          </p:cNvPr>
          <p:cNvPicPr>
            <a:picLocks noChangeAspect="1"/>
          </p:cNvPicPr>
          <p:nvPr/>
        </p:nvPicPr>
        <p:blipFill>
          <a:blip r:embed="rId3"/>
          <a:stretch>
            <a:fillRect/>
          </a:stretch>
        </p:blipFill>
        <p:spPr>
          <a:xfrm>
            <a:off x="7423716" y="4236186"/>
            <a:ext cx="343350" cy="278691"/>
          </a:xfrm>
          <a:prstGeom prst="rect">
            <a:avLst/>
          </a:prstGeom>
        </p:spPr>
      </p:pic>
      <p:pic>
        <p:nvPicPr>
          <p:cNvPr id="18" name="Picture 17">
            <a:extLst>
              <a:ext uri="{FF2B5EF4-FFF2-40B4-BE49-F238E27FC236}">
                <a16:creationId xmlns:a16="http://schemas.microsoft.com/office/drawing/2014/main" id="{7569452C-DAFB-8626-7997-A6FFE8236711}"/>
              </a:ext>
            </a:extLst>
          </p:cNvPr>
          <p:cNvPicPr>
            <a:picLocks noChangeAspect="1"/>
          </p:cNvPicPr>
          <p:nvPr/>
        </p:nvPicPr>
        <p:blipFill>
          <a:blip r:embed="rId2"/>
          <a:stretch>
            <a:fillRect/>
          </a:stretch>
        </p:blipFill>
        <p:spPr>
          <a:xfrm>
            <a:off x="5664091" y="4592252"/>
            <a:ext cx="3981795" cy="567452"/>
          </a:xfrm>
          <a:prstGeom prst="rect">
            <a:avLst/>
          </a:prstGeom>
        </p:spPr>
      </p:pic>
      <p:sp>
        <p:nvSpPr>
          <p:cNvPr id="14" name="TextBox 13">
            <a:extLst>
              <a:ext uri="{FF2B5EF4-FFF2-40B4-BE49-F238E27FC236}">
                <a16:creationId xmlns:a16="http://schemas.microsoft.com/office/drawing/2014/main" id="{608031F9-68BF-D440-082A-200FCD0864FD}"/>
              </a:ext>
            </a:extLst>
          </p:cNvPr>
          <p:cNvSpPr txBox="1"/>
          <p:nvPr/>
        </p:nvSpPr>
        <p:spPr>
          <a:xfrm>
            <a:off x="5703597" y="4593557"/>
            <a:ext cx="43219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solidFill>
                  <a:schemeClr val="tx2">
                    <a:lumMod val="76000"/>
                  </a:schemeClr>
                </a:solidFill>
                <a:latin typeface="Meiryo"/>
                <a:ea typeface="Meiryo"/>
              </a:rPr>
              <a:t>個別株実践勉強ゼミ</a:t>
            </a:r>
          </a:p>
        </p:txBody>
      </p:sp>
      <p:sp>
        <p:nvSpPr>
          <p:cNvPr id="6" name="Rectangle: Rounded Corners 5">
            <a:extLst>
              <a:ext uri="{FF2B5EF4-FFF2-40B4-BE49-F238E27FC236}">
                <a16:creationId xmlns:a16="http://schemas.microsoft.com/office/drawing/2014/main" id="{125E023E-78BF-5859-B516-2DA4AC33B0B0}"/>
              </a:ext>
            </a:extLst>
          </p:cNvPr>
          <p:cNvSpPr/>
          <p:nvPr/>
        </p:nvSpPr>
        <p:spPr>
          <a:xfrm>
            <a:off x="5778392" y="1058163"/>
            <a:ext cx="3662917" cy="640058"/>
          </a:xfrm>
          <a:prstGeom prst="roundRect">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800" b="1">
              <a:solidFill>
                <a:schemeClr val="bg1"/>
              </a:solidFill>
              <a:latin typeface="Meiryo"/>
              <a:ea typeface="Meiryo"/>
            </a:endParaRPr>
          </a:p>
        </p:txBody>
      </p:sp>
      <p:sp>
        <p:nvSpPr>
          <p:cNvPr id="20" name="TextBox 19">
            <a:extLst>
              <a:ext uri="{FF2B5EF4-FFF2-40B4-BE49-F238E27FC236}">
                <a16:creationId xmlns:a16="http://schemas.microsoft.com/office/drawing/2014/main" id="{FDC77F07-D0B2-5582-BF02-225E85D6B74A}"/>
              </a:ext>
            </a:extLst>
          </p:cNvPr>
          <p:cNvSpPr txBox="1"/>
          <p:nvPr/>
        </p:nvSpPr>
        <p:spPr>
          <a:xfrm>
            <a:off x="6917531" y="1112544"/>
            <a:ext cx="2662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bg1"/>
                </a:solidFill>
                <a:latin typeface="Meiryo"/>
                <a:ea typeface="Meiryo"/>
              </a:rPr>
              <a:t>特別価格</a:t>
            </a:r>
            <a:endParaRPr lang="en-US" sz="2800" b="1">
              <a:solidFill>
                <a:schemeClr val="bg1"/>
              </a:solidFill>
              <a:latin typeface="Meiryo"/>
              <a:ea typeface="Meiryo"/>
            </a:endParaRPr>
          </a:p>
        </p:txBody>
      </p:sp>
      <p:sp>
        <p:nvSpPr>
          <p:cNvPr id="11" name="TextBox 10">
            <a:extLst>
              <a:ext uri="{FF2B5EF4-FFF2-40B4-BE49-F238E27FC236}">
                <a16:creationId xmlns:a16="http://schemas.microsoft.com/office/drawing/2014/main" id="{4D806F6B-5BA4-093A-DBC8-126E6BF37EC2}"/>
              </a:ext>
            </a:extLst>
          </p:cNvPr>
          <p:cNvSpPr txBox="1"/>
          <p:nvPr/>
        </p:nvSpPr>
        <p:spPr>
          <a:xfrm>
            <a:off x="6211052" y="2644495"/>
            <a:ext cx="33126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tx2">
                    <a:lumMod val="76000"/>
                  </a:schemeClr>
                </a:solidFill>
                <a:latin typeface="Meiryo"/>
                <a:ea typeface="Meiryo"/>
              </a:rPr>
              <a:t>学費</a:t>
            </a:r>
            <a:r>
              <a:rPr lang="ja-JP" altLang="en-US" sz="5400" b="1">
                <a:solidFill>
                  <a:schemeClr val="accent2"/>
                </a:solidFill>
                <a:latin typeface="Meiryo"/>
                <a:ea typeface="Meiryo"/>
              </a:rPr>
              <a:t>１</a:t>
            </a:r>
            <a:r>
              <a:rPr lang="ja-JP" altLang="en-US" sz="3600" b="1">
                <a:solidFill>
                  <a:schemeClr val="tx2">
                    <a:lumMod val="76000"/>
                  </a:schemeClr>
                </a:solidFill>
                <a:latin typeface="Meiryo"/>
                <a:ea typeface="Meiryo"/>
              </a:rPr>
              <a:t>年間</a:t>
            </a:r>
          </a:p>
        </p:txBody>
      </p:sp>
    </p:spTree>
    <p:extLst>
      <p:ext uri="{BB962C8B-B14F-4D97-AF65-F5344CB8AC3E}">
        <p14:creationId xmlns:p14="http://schemas.microsoft.com/office/powerpoint/2010/main" val="167844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53AD8-2EE4-5E4C-9D7C-B9C39316C17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397DEC-51F4-6E60-A946-B2FF787E561D}"/>
              </a:ext>
            </a:extLst>
          </p:cNvPr>
          <p:cNvSpPr>
            <a:spLocks noGrp="1"/>
          </p:cNvSpPr>
          <p:nvPr>
            <p:ph type="ctrTitle"/>
          </p:nvPr>
        </p:nvSpPr>
        <p:spPr>
          <a:prstGeom prst="rect">
            <a:avLst/>
          </a:prstGeom>
        </p:spPr>
        <p:txBody>
          <a:bodyPr/>
          <a:lstStyle/>
          <a:p>
            <a:r>
              <a:rPr lang="ja-JP" altLang="en-US"/>
              <a:t>決済方法について</a:t>
            </a:r>
            <a:endParaRPr kumimoji="1" lang="ja-JP" altLang="en-US"/>
          </a:p>
        </p:txBody>
      </p:sp>
      <p:sp>
        <p:nvSpPr>
          <p:cNvPr id="3" name="スライド番号プレースホルダー 2">
            <a:extLst>
              <a:ext uri="{FF2B5EF4-FFF2-40B4-BE49-F238E27FC236}">
                <a16:creationId xmlns:a16="http://schemas.microsoft.com/office/drawing/2014/main" id="{73FB6783-54E3-5C4D-F34A-81805B0F62EB}"/>
              </a:ext>
            </a:extLst>
          </p:cNvPr>
          <p:cNvSpPr>
            <a:spLocks noGrp="1"/>
          </p:cNvSpPr>
          <p:nvPr>
            <p:ph type="sldNum" sz="quarter" idx="2"/>
          </p:nvPr>
        </p:nvSpPr>
        <p:spPr>
          <a:prstGeom prst="rect">
            <a:avLst/>
          </a:prstGeom>
        </p:spPr>
        <p:txBody>
          <a:bodyPr/>
          <a:lstStyle/>
          <a:p>
            <a:fld id="{86CB4B4D-7CA3-9044-876B-883B54F8677D}" type="slidenum">
              <a:rPr lang="en-US" altLang="ja-JP" smtClean="0"/>
              <a:pPr/>
              <a:t>34</a:t>
            </a:fld>
            <a:endParaRPr lang="ja-JP" altLang="en-US"/>
          </a:p>
        </p:txBody>
      </p:sp>
      <p:sp>
        <p:nvSpPr>
          <p:cNvPr id="4" name="正方形/長方形 3">
            <a:extLst>
              <a:ext uri="{FF2B5EF4-FFF2-40B4-BE49-F238E27FC236}">
                <a16:creationId xmlns:a16="http://schemas.microsoft.com/office/drawing/2014/main" id="{7CECC5BA-71AC-57B2-0FAA-FF6873CD94F6}"/>
              </a:ext>
            </a:extLst>
          </p:cNvPr>
          <p:cNvSpPr/>
          <p:nvPr/>
        </p:nvSpPr>
        <p:spPr>
          <a:xfrm>
            <a:off x="1317388" y="2841039"/>
            <a:ext cx="4364094" cy="2037823"/>
          </a:xfrm>
          <a:prstGeom prst="rect">
            <a:avLst/>
          </a:prstGeom>
          <a:noFill/>
          <a:ln w="1905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手数料等</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かからず</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最安値で</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入学できる</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p:txBody>
      </p:sp>
      <p:sp>
        <p:nvSpPr>
          <p:cNvPr id="6" name="四角形: 角を丸くする 3">
            <a:extLst>
              <a:ext uri="{FF2B5EF4-FFF2-40B4-BE49-F238E27FC236}">
                <a16:creationId xmlns:a16="http://schemas.microsoft.com/office/drawing/2014/main" id="{B12748CB-B65A-5ECF-2247-8CBAA63331E9}"/>
              </a:ext>
            </a:extLst>
          </p:cNvPr>
          <p:cNvSpPr/>
          <p:nvPr/>
        </p:nvSpPr>
        <p:spPr>
          <a:xfrm>
            <a:off x="1069867" y="1544186"/>
            <a:ext cx="4859136" cy="4631531"/>
          </a:xfrm>
          <a:prstGeom prst="roundRect">
            <a:avLst>
              <a:gd name="adj" fmla="val 3416"/>
            </a:avLst>
          </a:prstGeom>
          <a:noFill/>
          <a:ln w="19050" cap="flat" cmpd="sng" algn="ctr">
            <a:solidFill>
              <a:srgbClr val="081F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solidFill>
                <a:schemeClr val="tx1"/>
              </a:solidFill>
              <a:latin typeface="Meiryo UI" panose="020B0604030504040204" pitchFamily="50" charset="-128"/>
              <a:ea typeface="Meiryo UI" panose="020B0604030504040204" pitchFamily="50" charset="-128"/>
            </a:endParaRPr>
          </a:p>
        </p:txBody>
      </p:sp>
      <p:sp>
        <p:nvSpPr>
          <p:cNvPr id="7" name="四角形: 角を丸くする 3">
            <a:extLst>
              <a:ext uri="{FF2B5EF4-FFF2-40B4-BE49-F238E27FC236}">
                <a16:creationId xmlns:a16="http://schemas.microsoft.com/office/drawing/2014/main" id="{FF35C513-2880-CF05-28CB-46E504CCC243}"/>
              </a:ext>
            </a:extLst>
          </p:cNvPr>
          <p:cNvSpPr/>
          <p:nvPr/>
        </p:nvSpPr>
        <p:spPr>
          <a:xfrm>
            <a:off x="1455986" y="1079585"/>
            <a:ext cx="4086895" cy="929197"/>
          </a:xfrm>
          <a:prstGeom prst="roundRect">
            <a:avLst>
              <a:gd name="adj" fmla="val 50000"/>
            </a:avLst>
          </a:prstGeom>
          <a:solidFill>
            <a:srgbClr val="FF8050"/>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ja-JP" altLang="en-US" sz="2800" b="1">
                <a:solidFill>
                  <a:schemeClr val="bg1"/>
                </a:solidFill>
                <a:latin typeface="BIZ UDGothic" panose="020B0400000000000000" pitchFamily="49" charset="-128"/>
                <a:ea typeface="BIZ UDGothic" panose="020B0400000000000000" pitchFamily="49" charset="-128"/>
              </a:rPr>
              <a:t>一括払いのメリット</a:t>
            </a:r>
          </a:p>
        </p:txBody>
      </p:sp>
      <p:sp>
        <p:nvSpPr>
          <p:cNvPr id="5" name="四角形: 角を丸くする 3">
            <a:extLst>
              <a:ext uri="{FF2B5EF4-FFF2-40B4-BE49-F238E27FC236}">
                <a16:creationId xmlns:a16="http://schemas.microsoft.com/office/drawing/2014/main" id="{3E962673-272E-4638-2B11-774704C634F0}"/>
              </a:ext>
            </a:extLst>
          </p:cNvPr>
          <p:cNvSpPr/>
          <p:nvPr/>
        </p:nvSpPr>
        <p:spPr>
          <a:xfrm>
            <a:off x="6262997" y="1544186"/>
            <a:ext cx="4859136" cy="4631531"/>
          </a:xfrm>
          <a:prstGeom prst="roundRect">
            <a:avLst>
              <a:gd name="adj" fmla="val 3416"/>
            </a:avLst>
          </a:prstGeom>
          <a:noFill/>
          <a:ln w="19050" cap="flat" cmpd="sng" algn="ctr">
            <a:solidFill>
              <a:srgbClr val="081F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solidFill>
                <a:schemeClr val="tx1"/>
              </a:solidFill>
              <a:latin typeface="Meiryo UI" panose="020B0604030504040204" pitchFamily="50" charset="-128"/>
              <a:ea typeface="Meiryo UI" panose="020B0604030504040204" pitchFamily="50" charset="-128"/>
            </a:endParaRPr>
          </a:p>
        </p:txBody>
      </p:sp>
      <p:sp>
        <p:nvSpPr>
          <p:cNvPr id="8" name="四角形: 角を丸くする 3">
            <a:extLst>
              <a:ext uri="{FF2B5EF4-FFF2-40B4-BE49-F238E27FC236}">
                <a16:creationId xmlns:a16="http://schemas.microsoft.com/office/drawing/2014/main" id="{14D2A58D-C923-75B5-4009-95D9AFFAA59D}"/>
              </a:ext>
            </a:extLst>
          </p:cNvPr>
          <p:cNvSpPr/>
          <p:nvPr/>
        </p:nvSpPr>
        <p:spPr>
          <a:xfrm>
            <a:off x="6649119" y="1079585"/>
            <a:ext cx="4086895" cy="929197"/>
          </a:xfrm>
          <a:prstGeom prst="roundRect">
            <a:avLst>
              <a:gd name="adj" fmla="val 50000"/>
            </a:avLst>
          </a:prstGeom>
          <a:solidFill>
            <a:srgbClr val="FF8050"/>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ja-JP" altLang="en-US" sz="2800" b="1">
                <a:solidFill>
                  <a:schemeClr val="bg1"/>
                </a:solidFill>
                <a:latin typeface="BIZ UDGothic" panose="020B0400000000000000" pitchFamily="49" charset="-128"/>
                <a:ea typeface="BIZ UDGothic" panose="020B0400000000000000" pitchFamily="49" charset="-128"/>
              </a:rPr>
              <a:t>分割</a:t>
            </a:r>
            <a:r>
              <a:rPr kumimoji="1" lang="ja-JP" altLang="en-US" sz="2800" b="1">
                <a:solidFill>
                  <a:schemeClr val="bg1"/>
                </a:solidFill>
                <a:latin typeface="BIZ UDGothic" panose="020B0400000000000000" pitchFamily="49" charset="-128"/>
                <a:ea typeface="BIZ UDGothic" panose="020B0400000000000000" pitchFamily="49" charset="-128"/>
              </a:rPr>
              <a:t>払いのメリット</a:t>
            </a:r>
          </a:p>
        </p:txBody>
      </p:sp>
      <p:sp>
        <p:nvSpPr>
          <p:cNvPr id="9" name="正方形/長方形 8">
            <a:extLst>
              <a:ext uri="{FF2B5EF4-FFF2-40B4-BE49-F238E27FC236}">
                <a16:creationId xmlns:a16="http://schemas.microsoft.com/office/drawing/2014/main" id="{DF710BD2-289B-9157-E2BA-5F20CA2D3576}"/>
              </a:ext>
            </a:extLst>
          </p:cNvPr>
          <p:cNvSpPr/>
          <p:nvPr/>
        </p:nvSpPr>
        <p:spPr>
          <a:xfrm>
            <a:off x="6510518" y="2841039"/>
            <a:ext cx="4364094" cy="2037823"/>
          </a:xfrm>
          <a:prstGeom prst="rect">
            <a:avLst/>
          </a:prstGeom>
          <a:noFill/>
          <a:ln w="1905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最初の</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投資資金に</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回せる</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4400" b="1" kern="0">
                <a:solidFill>
                  <a:srgbClr val="081F5C"/>
                </a:solidFill>
                <a:latin typeface="BIZ UDGothic" panose="020B0400000000000000" pitchFamily="49" charset="-128"/>
                <a:ea typeface="BIZ UDGothic" panose="020B0400000000000000" pitchFamily="49" charset="-128"/>
              </a:rPr>
              <a:t>お金が増える</a:t>
            </a:r>
            <a:endParaRPr kumimoji="0" lang="en-US" altLang="ja-JP" sz="4400" b="1" kern="0" dirty="0">
              <a:solidFill>
                <a:srgbClr val="081F5C"/>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3253977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BE21A-928C-F85C-0493-1FA463ED7819}"/>
            </a:ext>
          </a:extLst>
        </p:cNvPr>
        <p:cNvGrpSpPr/>
        <p:nvPr/>
      </p:nvGrpSpPr>
      <p:grpSpPr>
        <a:xfrm>
          <a:off x="0" y="0"/>
          <a:ext cx="0" cy="0"/>
          <a:chOff x="0" y="0"/>
          <a:chExt cx="0" cy="0"/>
        </a:xfrm>
      </p:grpSpPr>
      <p:sp>
        <p:nvSpPr>
          <p:cNvPr id="3" name="タイトル 4">
            <a:extLst>
              <a:ext uri="{FF2B5EF4-FFF2-40B4-BE49-F238E27FC236}">
                <a16:creationId xmlns:a16="http://schemas.microsoft.com/office/drawing/2014/main" id="{D05DC639-363A-4F48-D5AD-C9B4DEA6F8AE}"/>
              </a:ext>
            </a:extLst>
          </p:cNvPr>
          <p:cNvSpPr>
            <a:spLocks noGrp="1"/>
          </p:cNvSpPr>
          <p:nvPr>
            <p:ph type="ctrTitle"/>
          </p:nvPr>
        </p:nvSpPr>
        <p:spPr>
          <a:prstGeom prst="rect">
            <a:avLst/>
          </a:prstGeom>
        </p:spPr>
        <p:txBody>
          <a:bodyPr>
            <a:normAutofit fontScale="90000"/>
          </a:bodyPr>
          <a:lstStyle/>
          <a:p>
            <a:r>
              <a:rPr lang="en" altLang="ja-JP" dirty="0">
                <a:latin typeface="Meiryo UI" panose="020B0604030504040204" pitchFamily="34" charset="-128"/>
                <a:ea typeface="Meiryo UI" panose="020B0604030504040204" pitchFamily="34" charset="-128"/>
              </a:rPr>
              <a:t>GFS</a:t>
            </a:r>
            <a:r>
              <a:rPr lang="en" altLang="ja-JP" dirty="0"/>
              <a:t> </a:t>
            </a:r>
            <a:r>
              <a:rPr lang="en" altLang="ja-JP" dirty="0">
                <a:latin typeface="Meiryo UI" panose="020B0604030504040204" pitchFamily="34" charset="-128"/>
                <a:ea typeface="Meiryo UI" panose="020B0604030504040204" pitchFamily="34" charset="-128"/>
              </a:rPr>
              <a:t>3</a:t>
            </a:r>
            <a:r>
              <a:rPr lang="ja-JP" altLang="en-US"/>
              <a:t>つのプラン</a:t>
            </a:r>
          </a:p>
        </p:txBody>
      </p:sp>
      <p:sp>
        <p:nvSpPr>
          <p:cNvPr id="26" name="角丸四角形 25">
            <a:extLst>
              <a:ext uri="{FF2B5EF4-FFF2-40B4-BE49-F238E27FC236}">
                <a16:creationId xmlns:a16="http://schemas.microsoft.com/office/drawing/2014/main" id="{B3A01FEE-473C-C293-A91E-F1BA63725E75}"/>
              </a:ext>
            </a:extLst>
          </p:cNvPr>
          <p:cNvSpPr/>
          <p:nvPr/>
        </p:nvSpPr>
        <p:spPr>
          <a:xfrm>
            <a:off x="573648" y="706059"/>
            <a:ext cx="11044096" cy="522854"/>
          </a:xfrm>
          <a:prstGeom prst="roundRect">
            <a:avLst>
              <a:gd name="adj" fmla="val 7664"/>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tIns="120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FFFFFF"/>
                </a:solidFill>
                <a:effectLst/>
                <a:uLnTx/>
                <a:uFillTx/>
                <a:latin typeface="BIZ UDGothic" panose="020B0400000000000000" pitchFamily="49" charset="-128"/>
                <a:ea typeface="BIZ UDGothic" panose="020B0400000000000000" pitchFamily="49" charset="-128"/>
                <a:cs typeface="+mn-cs"/>
              </a:rPr>
              <a:t>受講期間</a:t>
            </a:r>
            <a:r>
              <a:rPr lang="ja-JP" altLang="en-US" sz="3200" b="1">
                <a:solidFill>
                  <a:srgbClr val="FFFFFF"/>
                </a:solidFill>
                <a:latin typeface="BIZ UDGothic" panose="020B0400000000000000" pitchFamily="49" charset="-128"/>
                <a:ea typeface="BIZ UDGothic" panose="020B0400000000000000" pitchFamily="49" charset="-128"/>
              </a:rPr>
              <a:t>１</a:t>
            </a:r>
            <a:r>
              <a:rPr kumimoji="1" lang="ja-JP" altLang="en-US" sz="2800" b="1" i="0" u="none" strike="noStrike" kern="1200" cap="none" spc="0" normalizeH="0" baseline="0" noProof="0">
                <a:ln>
                  <a:noFill/>
                </a:ln>
                <a:solidFill>
                  <a:srgbClr val="FFFFFF"/>
                </a:solidFill>
                <a:effectLst/>
                <a:uLnTx/>
                <a:uFillTx/>
                <a:latin typeface="BIZ UDGothic" panose="020B0400000000000000" pitchFamily="49" charset="-128"/>
                <a:ea typeface="BIZ UDGothic" panose="020B0400000000000000" pitchFamily="49" charset="-128"/>
                <a:cs typeface="+mn-cs"/>
              </a:rPr>
              <a:t>年</a:t>
            </a:r>
          </a:p>
        </p:txBody>
      </p:sp>
      <p:pic>
        <p:nvPicPr>
          <p:cNvPr id="2" name="Google Shape;59;p14">
            <a:extLst>
              <a:ext uri="{FF2B5EF4-FFF2-40B4-BE49-F238E27FC236}">
                <a16:creationId xmlns:a16="http://schemas.microsoft.com/office/drawing/2014/main" id="{18CE57A2-3443-3EB4-F891-A7C650008C68}"/>
              </a:ext>
            </a:extLst>
          </p:cNvPr>
          <p:cNvPicPr preferRelativeResize="0"/>
          <p:nvPr/>
        </p:nvPicPr>
        <p:blipFill rotWithShape="1">
          <a:blip r:embed="rId3">
            <a:alphaModFix/>
          </a:blip>
          <a:srcRect l="2825" t="14890" r="3156" b="8713"/>
          <a:stretch>
            <a:fillRect/>
          </a:stretch>
        </p:blipFill>
        <p:spPr>
          <a:xfrm>
            <a:off x="390662" y="1333500"/>
            <a:ext cx="11471137" cy="5207000"/>
          </a:xfrm>
          <a:prstGeom prst="rect">
            <a:avLst/>
          </a:prstGeom>
          <a:noFill/>
          <a:ln>
            <a:noFill/>
          </a:ln>
        </p:spPr>
      </p:pic>
      <p:sp>
        <p:nvSpPr>
          <p:cNvPr id="4" name="角丸四角形 3">
            <a:extLst>
              <a:ext uri="{FF2B5EF4-FFF2-40B4-BE49-F238E27FC236}">
                <a16:creationId xmlns:a16="http://schemas.microsoft.com/office/drawing/2014/main" id="{9786D4D4-E8A6-038E-3EF3-DB56B064FFBD}"/>
              </a:ext>
            </a:extLst>
          </p:cNvPr>
          <p:cNvSpPr/>
          <p:nvPr/>
        </p:nvSpPr>
        <p:spPr>
          <a:xfrm>
            <a:off x="4343400" y="5016500"/>
            <a:ext cx="3517900" cy="1435100"/>
          </a:xfrm>
          <a:prstGeom prst="round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ysClr val="windowText" lastClr="000000"/>
              </a:solidFill>
            </a:endParaRPr>
          </a:p>
        </p:txBody>
      </p:sp>
      <p:sp>
        <p:nvSpPr>
          <p:cNvPr id="5" name="角丸四角形 4">
            <a:extLst>
              <a:ext uri="{FF2B5EF4-FFF2-40B4-BE49-F238E27FC236}">
                <a16:creationId xmlns:a16="http://schemas.microsoft.com/office/drawing/2014/main" id="{7E84383B-876D-192E-0C45-2E7F6A9CFB84}"/>
              </a:ext>
            </a:extLst>
          </p:cNvPr>
          <p:cNvSpPr/>
          <p:nvPr/>
        </p:nvSpPr>
        <p:spPr>
          <a:xfrm>
            <a:off x="8178799" y="5016500"/>
            <a:ext cx="3517900" cy="1435100"/>
          </a:xfrm>
          <a:prstGeom prst="round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ysClr val="windowText" lastClr="000000"/>
              </a:solidFill>
            </a:endParaRPr>
          </a:p>
        </p:txBody>
      </p:sp>
    </p:spTree>
    <p:extLst>
      <p:ext uri="{BB962C8B-B14F-4D97-AF65-F5344CB8AC3E}">
        <p14:creationId xmlns:p14="http://schemas.microsoft.com/office/powerpoint/2010/main" val="73001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46E2336-A6FC-3462-834A-FDE16B398F91}"/>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356A87E2-D9B6-10D7-8AD2-82B1CCAE6DF8}"/>
              </a:ext>
            </a:extLst>
          </p:cNvPr>
          <p:cNvSpPr txBox="1"/>
          <p:nvPr/>
        </p:nvSpPr>
        <p:spPr>
          <a:xfrm>
            <a:off x="1224067" y="2711352"/>
            <a:ext cx="9039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60" name="Google Shape;60;p13">
            <a:extLst>
              <a:ext uri="{FF2B5EF4-FFF2-40B4-BE49-F238E27FC236}">
                <a16:creationId xmlns:a16="http://schemas.microsoft.com/office/drawing/2014/main" id="{89A99433-1C68-2534-2585-7F1E6FE298C8}"/>
              </a:ext>
            </a:extLst>
          </p:cNvPr>
          <p:cNvSpPr/>
          <p:nvPr/>
        </p:nvSpPr>
        <p:spPr>
          <a:xfrm>
            <a:off x="470767" y="2051251"/>
            <a:ext cx="3436800" cy="4206800"/>
          </a:xfrm>
          <a:prstGeom prst="roundRect">
            <a:avLst>
              <a:gd name="adj" fmla="val 7819"/>
            </a:avLst>
          </a:prstGeom>
          <a:solidFill>
            <a:schemeClr val="bg1"/>
          </a:solidFill>
          <a:ln>
            <a:noFill/>
          </a:ln>
        </p:spPr>
        <p:txBody>
          <a:bodyPr spcFirstLastPara="1" wrap="square" lIns="121900" tIns="121900" rIns="121900" bIns="121900" anchor="ctr" anchorCtr="0">
            <a:noAutofit/>
          </a:bodyPr>
          <a:lstStyle/>
          <a:p>
            <a:pPr algn="ctr"/>
            <a:endParaRPr sz="2400"/>
          </a:p>
        </p:txBody>
      </p:sp>
      <p:sp>
        <p:nvSpPr>
          <p:cNvPr id="62" name="Google Shape;62;p13">
            <a:extLst>
              <a:ext uri="{FF2B5EF4-FFF2-40B4-BE49-F238E27FC236}">
                <a16:creationId xmlns:a16="http://schemas.microsoft.com/office/drawing/2014/main" id="{244ABB68-B8BD-26A5-E095-3F32388AFE69}"/>
              </a:ext>
            </a:extLst>
          </p:cNvPr>
          <p:cNvSpPr/>
          <p:nvPr/>
        </p:nvSpPr>
        <p:spPr>
          <a:xfrm>
            <a:off x="4377600" y="2051317"/>
            <a:ext cx="3436800" cy="4206800"/>
          </a:xfrm>
          <a:prstGeom prst="roundRect">
            <a:avLst>
              <a:gd name="adj" fmla="val 7327"/>
            </a:avLst>
          </a:prstGeom>
          <a:solidFill>
            <a:schemeClr val="bg1"/>
          </a:solidFill>
          <a:ln>
            <a:noFill/>
          </a:ln>
        </p:spPr>
        <p:txBody>
          <a:bodyPr spcFirstLastPara="1" wrap="square" lIns="121900" tIns="121900" rIns="121900" bIns="121900" anchor="ctr" anchorCtr="0">
            <a:noAutofit/>
          </a:bodyPr>
          <a:lstStyle/>
          <a:p>
            <a:pPr algn="ctr"/>
            <a:endParaRPr sz="2400"/>
          </a:p>
        </p:txBody>
      </p:sp>
      <p:sp>
        <p:nvSpPr>
          <p:cNvPr id="64" name="Google Shape;64;p13">
            <a:extLst>
              <a:ext uri="{FF2B5EF4-FFF2-40B4-BE49-F238E27FC236}">
                <a16:creationId xmlns:a16="http://schemas.microsoft.com/office/drawing/2014/main" id="{894A06A4-4AFB-EED5-5ACD-62DAC48B09AA}"/>
              </a:ext>
            </a:extLst>
          </p:cNvPr>
          <p:cNvSpPr/>
          <p:nvPr/>
        </p:nvSpPr>
        <p:spPr>
          <a:xfrm>
            <a:off x="8284433" y="2051317"/>
            <a:ext cx="3436800" cy="4206800"/>
          </a:xfrm>
          <a:prstGeom prst="roundRect">
            <a:avLst>
              <a:gd name="adj" fmla="val 7424"/>
            </a:avLst>
          </a:prstGeom>
          <a:solidFill>
            <a:schemeClr val="bg1"/>
          </a:solidFill>
          <a:ln>
            <a:noFill/>
          </a:ln>
        </p:spPr>
        <p:txBody>
          <a:bodyPr spcFirstLastPara="1" wrap="square" lIns="121900" tIns="121900" rIns="121900" bIns="121900" anchor="ctr" anchorCtr="0">
            <a:noAutofit/>
          </a:bodyPr>
          <a:lstStyle/>
          <a:p>
            <a:pPr algn="ctr"/>
            <a:endParaRPr sz="2400"/>
          </a:p>
        </p:txBody>
      </p:sp>
      <p:pic>
        <p:nvPicPr>
          <p:cNvPr id="66" name="Google Shape;66;p13" title="24854266.png">
            <a:extLst>
              <a:ext uri="{FF2B5EF4-FFF2-40B4-BE49-F238E27FC236}">
                <a16:creationId xmlns:a16="http://schemas.microsoft.com/office/drawing/2014/main" id="{3704AE34-2A67-73EC-BB57-80C50F72C7F7}"/>
              </a:ext>
            </a:extLst>
          </p:cNvPr>
          <p:cNvPicPr preferRelativeResize="0"/>
          <p:nvPr/>
        </p:nvPicPr>
        <p:blipFill>
          <a:blip r:embed="rId3">
            <a:alphaModFix/>
          </a:blip>
          <a:stretch>
            <a:fillRect/>
          </a:stretch>
        </p:blipFill>
        <p:spPr>
          <a:xfrm>
            <a:off x="715867" y="3205384"/>
            <a:ext cx="2849899" cy="2137432"/>
          </a:xfrm>
          <a:prstGeom prst="rect">
            <a:avLst/>
          </a:prstGeom>
          <a:noFill/>
          <a:ln>
            <a:noFill/>
          </a:ln>
        </p:spPr>
      </p:pic>
      <p:sp>
        <p:nvSpPr>
          <p:cNvPr id="67" name="Google Shape;67;p13">
            <a:extLst>
              <a:ext uri="{FF2B5EF4-FFF2-40B4-BE49-F238E27FC236}">
                <a16:creationId xmlns:a16="http://schemas.microsoft.com/office/drawing/2014/main" id="{02D2264C-AB77-7CCE-0914-3E1246DCF41E}"/>
              </a:ext>
            </a:extLst>
          </p:cNvPr>
          <p:cNvSpPr txBox="1"/>
          <p:nvPr/>
        </p:nvSpPr>
        <p:spPr>
          <a:xfrm>
            <a:off x="189151" y="5255318"/>
            <a:ext cx="4000000" cy="954067"/>
          </a:xfrm>
          <a:prstGeom prst="rect">
            <a:avLst/>
          </a:prstGeom>
          <a:noFill/>
          <a:ln>
            <a:noFill/>
          </a:ln>
        </p:spPr>
        <p:txBody>
          <a:bodyPr spcFirstLastPara="1" wrap="square" lIns="121900" tIns="121900" rIns="121900" bIns="121900" anchor="t" anchorCtr="0">
            <a:spAutoFit/>
          </a:bodyPr>
          <a:lstStyle/>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分割払いで毎月の支払いを</a:t>
            </a:r>
          </a:p>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とにかく安くしたい！</a:t>
            </a:r>
          </a:p>
        </p:txBody>
      </p:sp>
      <p:pic>
        <p:nvPicPr>
          <p:cNvPr id="68" name="Google Shape;68;p13" title="22721812.png">
            <a:extLst>
              <a:ext uri="{FF2B5EF4-FFF2-40B4-BE49-F238E27FC236}">
                <a16:creationId xmlns:a16="http://schemas.microsoft.com/office/drawing/2014/main" id="{8C9C1284-CEB0-2441-6854-76C5F566C1D5}"/>
              </a:ext>
            </a:extLst>
          </p:cNvPr>
          <p:cNvPicPr preferRelativeResize="0"/>
          <p:nvPr/>
        </p:nvPicPr>
        <p:blipFill>
          <a:blip r:embed="rId4">
            <a:alphaModFix/>
          </a:blip>
          <a:stretch>
            <a:fillRect/>
          </a:stretch>
        </p:blipFill>
        <p:spPr>
          <a:xfrm>
            <a:off x="4338918" y="3292009"/>
            <a:ext cx="3562485" cy="2137433"/>
          </a:xfrm>
          <a:prstGeom prst="rect">
            <a:avLst/>
          </a:prstGeom>
          <a:noFill/>
          <a:ln>
            <a:noFill/>
          </a:ln>
        </p:spPr>
      </p:pic>
      <p:sp>
        <p:nvSpPr>
          <p:cNvPr id="69" name="Google Shape;69;p13">
            <a:extLst>
              <a:ext uri="{FF2B5EF4-FFF2-40B4-BE49-F238E27FC236}">
                <a16:creationId xmlns:a16="http://schemas.microsoft.com/office/drawing/2014/main" id="{04449AAD-2421-D29E-D54F-D0D23BE02594}"/>
              </a:ext>
            </a:extLst>
          </p:cNvPr>
          <p:cNvSpPr txBox="1"/>
          <p:nvPr/>
        </p:nvSpPr>
        <p:spPr>
          <a:xfrm>
            <a:off x="4095984" y="5255318"/>
            <a:ext cx="4000000" cy="954067"/>
          </a:xfrm>
          <a:prstGeom prst="rect">
            <a:avLst/>
          </a:prstGeom>
          <a:noFill/>
          <a:ln>
            <a:noFill/>
          </a:ln>
        </p:spPr>
        <p:txBody>
          <a:bodyPr spcFirstLastPara="1" wrap="square" lIns="121900" tIns="121900" rIns="121900" bIns="121900" anchor="t" anchorCtr="0">
            <a:spAutoFit/>
          </a:bodyPr>
          <a:lstStyle/>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ポイントをもらって</a:t>
            </a:r>
          </a:p>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お得に入学したい！</a:t>
            </a:r>
          </a:p>
        </p:txBody>
      </p:sp>
      <p:pic>
        <p:nvPicPr>
          <p:cNvPr id="70" name="Google Shape;70;p13" title="280309.png">
            <a:extLst>
              <a:ext uri="{FF2B5EF4-FFF2-40B4-BE49-F238E27FC236}">
                <a16:creationId xmlns:a16="http://schemas.microsoft.com/office/drawing/2014/main" id="{5FADEEC3-DDAC-29F2-FC15-419A44D7B422}"/>
              </a:ext>
            </a:extLst>
          </p:cNvPr>
          <p:cNvPicPr preferRelativeResize="0"/>
          <p:nvPr/>
        </p:nvPicPr>
        <p:blipFill>
          <a:blip r:embed="rId5">
            <a:alphaModFix/>
          </a:blip>
          <a:stretch>
            <a:fillRect/>
          </a:stretch>
        </p:blipFill>
        <p:spPr>
          <a:xfrm>
            <a:off x="8755233" y="3499501"/>
            <a:ext cx="2495200" cy="1871416"/>
          </a:xfrm>
          <a:prstGeom prst="rect">
            <a:avLst/>
          </a:prstGeom>
          <a:noFill/>
          <a:ln>
            <a:noFill/>
          </a:ln>
        </p:spPr>
      </p:pic>
      <p:sp>
        <p:nvSpPr>
          <p:cNvPr id="71" name="Google Shape;71;p13">
            <a:extLst>
              <a:ext uri="{FF2B5EF4-FFF2-40B4-BE49-F238E27FC236}">
                <a16:creationId xmlns:a16="http://schemas.microsoft.com/office/drawing/2014/main" id="{30C00F44-BF26-6C9A-F910-44474E55EB46}"/>
              </a:ext>
            </a:extLst>
          </p:cNvPr>
          <p:cNvSpPr txBox="1"/>
          <p:nvPr/>
        </p:nvSpPr>
        <p:spPr>
          <a:xfrm>
            <a:off x="8051151" y="5255318"/>
            <a:ext cx="4000000" cy="954067"/>
          </a:xfrm>
          <a:prstGeom prst="rect">
            <a:avLst/>
          </a:prstGeom>
          <a:noFill/>
          <a:ln>
            <a:noFill/>
          </a:ln>
        </p:spPr>
        <p:txBody>
          <a:bodyPr spcFirstLastPara="1" wrap="square" lIns="121900" tIns="121900" rIns="121900" bIns="121900" anchor="t" anchorCtr="0">
            <a:spAutoFit/>
          </a:bodyPr>
          <a:lstStyle/>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買い物はいつも</a:t>
            </a:r>
          </a:p>
          <a:p>
            <a:pPr algn="ctr">
              <a:lnSpc>
                <a:spcPct val="115000"/>
              </a:lnSpc>
            </a:pPr>
            <a:r>
              <a:rPr lang="ja-JP" altLang="en-US" sz="2000" b="1">
                <a:solidFill>
                  <a:srgbClr val="081F5C"/>
                </a:solidFill>
                <a:latin typeface="BIZ UDGothic" panose="020B0400000000000000" pitchFamily="49" charset="-128"/>
                <a:ea typeface="BIZ UDGothic" panose="020B0400000000000000" pitchFamily="49" charset="-128"/>
                <a:cs typeface="Noto Sans JP"/>
                <a:sym typeface="Noto Sans JP"/>
              </a:rPr>
              <a:t>現金一括派！</a:t>
            </a:r>
          </a:p>
        </p:txBody>
      </p:sp>
      <p:sp>
        <p:nvSpPr>
          <p:cNvPr id="2" name="タイトル 1">
            <a:extLst>
              <a:ext uri="{FF2B5EF4-FFF2-40B4-BE49-F238E27FC236}">
                <a16:creationId xmlns:a16="http://schemas.microsoft.com/office/drawing/2014/main" id="{B3AA28C5-AA7D-4B7D-11A1-D7D9C0F17194}"/>
              </a:ext>
            </a:extLst>
          </p:cNvPr>
          <p:cNvSpPr>
            <a:spLocks noGrp="1"/>
          </p:cNvSpPr>
          <p:nvPr>
            <p:ph type="ctrTitle"/>
          </p:nvPr>
        </p:nvSpPr>
        <p:spPr>
          <a:prstGeom prst="rect">
            <a:avLst/>
          </a:prstGeom>
        </p:spPr>
        <p:txBody>
          <a:bodyPr/>
          <a:lstStyle/>
          <a:p>
            <a:r>
              <a:rPr lang="ja-JP" altLang="en-US"/>
              <a:t>お支払い方法</a:t>
            </a:r>
          </a:p>
        </p:txBody>
      </p:sp>
      <p:sp>
        <p:nvSpPr>
          <p:cNvPr id="7" name="Google Shape;75;p13">
            <a:extLst>
              <a:ext uri="{FF2B5EF4-FFF2-40B4-BE49-F238E27FC236}">
                <a16:creationId xmlns:a16="http://schemas.microsoft.com/office/drawing/2014/main" id="{3A59E02F-D983-182E-C55B-18E4A89FE1AC}"/>
              </a:ext>
            </a:extLst>
          </p:cNvPr>
          <p:cNvSpPr txBox="1"/>
          <p:nvPr/>
        </p:nvSpPr>
        <p:spPr>
          <a:xfrm>
            <a:off x="948584" y="549103"/>
            <a:ext cx="10294800" cy="812490"/>
          </a:xfrm>
          <a:prstGeom prst="rect">
            <a:avLst/>
          </a:prstGeom>
          <a:noFill/>
          <a:ln>
            <a:noFill/>
          </a:ln>
        </p:spPr>
        <p:txBody>
          <a:bodyPr spcFirstLastPara="1" wrap="square" lIns="121900" tIns="121900" rIns="121900" bIns="121900" anchor="t" anchorCtr="0">
            <a:spAutoFit/>
          </a:bodyPr>
          <a:lstStyle/>
          <a:p>
            <a:pPr algn="ctr">
              <a:lnSpc>
                <a:spcPct val="115000"/>
              </a:lnSpc>
            </a:pPr>
            <a:r>
              <a:rPr lang="ja-JP" altLang="en-US" sz="3200" b="1">
                <a:solidFill>
                  <a:srgbClr val="081168"/>
                </a:solidFill>
                <a:latin typeface="BIZ UDGothic" panose="020B0400000000000000" pitchFamily="49" charset="-128"/>
                <a:ea typeface="BIZ UDGothic" panose="020B0400000000000000" pitchFamily="49" charset="-128"/>
                <a:cs typeface="Noto Sans JP"/>
                <a:sym typeface="Noto Sans JP"/>
              </a:rPr>
              <a:t>まずは一括か分割をお選びください</a:t>
            </a:r>
          </a:p>
        </p:txBody>
      </p:sp>
      <p:sp>
        <p:nvSpPr>
          <p:cNvPr id="8" name="Google Shape;82;p13">
            <a:extLst>
              <a:ext uri="{FF2B5EF4-FFF2-40B4-BE49-F238E27FC236}">
                <a16:creationId xmlns:a16="http://schemas.microsoft.com/office/drawing/2014/main" id="{03F237F1-EB01-7CAD-8315-738BAF362551}"/>
              </a:ext>
            </a:extLst>
          </p:cNvPr>
          <p:cNvSpPr txBox="1"/>
          <p:nvPr/>
        </p:nvSpPr>
        <p:spPr>
          <a:xfrm>
            <a:off x="4848400" y="6192735"/>
            <a:ext cx="2944000" cy="533311"/>
          </a:xfrm>
          <a:prstGeom prst="rect">
            <a:avLst/>
          </a:prstGeom>
          <a:noFill/>
          <a:ln>
            <a:noFill/>
          </a:ln>
        </p:spPr>
        <p:txBody>
          <a:bodyPr spcFirstLastPara="1" wrap="square" lIns="121900" tIns="121900" rIns="121900" bIns="121900" anchor="t" anchorCtr="0">
            <a:spAutoFit/>
          </a:bodyPr>
          <a:lstStyle/>
          <a:p>
            <a:r>
              <a:rPr lang="en-US" altLang="ja-JP" sz="933">
                <a:solidFill>
                  <a:schemeClr val="dk2"/>
                </a:solidFill>
                <a:latin typeface="Meiryo" panose="020B0604030504040204" pitchFamily="34" charset="-128"/>
                <a:ea typeface="Meiryo" panose="020B0604030504040204" pitchFamily="34" charset="-128"/>
              </a:rPr>
              <a:t>※</a:t>
            </a:r>
            <a:r>
              <a:rPr lang="ja-JP" altLang="en-US" sz="933">
                <a:solidFill>
                  <a:schemeClr val="dk2"/>
                </a:solidFill>
                <a:latin typeface="Meiryo" panose="020B0604030504040204" pitchFamily="34" charset="-128"/>
                <a:ea typeface="Meiryo" panose="020B0604030504040204" pitchFamily="34" charset="-128"/>
              </a:rPr>
              <a:t>分割をご希望の際は一括でまず支払ったあと</a:t>
            </a:r>
          </a:p>
          <a:p>
            <a:r>
              <a:rPr lang="ja-JP" altLang="en-US" sz="933">
                <a:solidFill>
                  <a:schemeClr val="dk2"/>
                </a:solidFill>
                <a:latin typeface="Meiryo" panose="020B0604030504040204" pitchFamily="34" charset="-128"/>
                <a:ea typeface="Meiryo" panose="020B0604030504040204" pitchFamily="34" charset="-128"/>
              </a:rPr>
              <a:t>ご自身で「後から分割」を行ってください。</a:t>
            </a:r>
          </a:p>
        </p:txBody>
      </p:sp>
      <p:sp>
        <p:nvSpPr>
          <p:cNvPr id="9" name="Google Shape;83;p13">
            <a:extLst>
              <a:ext uri="{FF2B5EF4-FFF2-40B4-BE49-F238E27FC236}">
                <a16:creationId xmlns:a16="http://schemas.microsoft.com/office/drawing/2014/main" id="{982DD7AB-7D68-C8A5-E00D-BECA17083CF7}"/>
              </a:ext>
            </a:extLst>
          </p:cNvPr>
          <p:cNvSpPr txBox="1"/>
          <p:nvPr/>
        </p:nvSpPr>
        <p:spPr>
          <a:xfrm>
            <a:off x="668817" y="6261936"/>
            <a:ext cx="2944000" cy="389746"/>
          </a:xfrm>
          <a:prstGeom prst="rect">
            <a:avLst/>
          </a:prstGeom>
          <a:noFill/>
          <a:ln>
            <a:noFill/>
          </a:ln>
        </p:spPr>
        <p:txBody>
          <a:bodyPr spcFirstLastPara="1" wrap="square" lIns="121900" tIns="121900" rIns="121900" bIns="121900" anchor="t" anchorCtr="0">
            <a:spAutoFit/>
          </a:bodyPr>
          <a:lstStyle/>
          <a:p>
            <a:pPr algn="ctr"/>
            <a:r>
              <a:rPr lang="en-US" altLang="ja-JP" sz="933">
                <a:solidFill>
                  <a:schemeClr val="dk2"/>
                </a:solidFill>
                <a:latin typeface="Meiryo" panose="020B0604030504040204" pitchFamily="34" charset="-128"/>
                <a:ea typeface="Meiryo" panose="020B0604030504040204" pitchFamily="34" charset="-128"/>
              </a:rPr>
              <a:t>※</a:t>
            </a:r>
            <a:r>
              <a:rPr lang="ja-JP" altLang="en-US" sz="933">
                <a:solidFill>
                  <a:schemeClr val="dk2"/>
                </a:solidFill>
                <a:latin typeface="Meiryo" panose="020B0604030504040204" pitchFamily="34" charset="-128"/>
                <a:ea typeface="Meiryo" panose="020B0604030504040204" pitchFamily="34" charset="-128"/>
              </a:rPr>
              <a:t>ご利用には審査がございます</a:t>
            </a:r>
          </a:p>
        </p:txBody>
      </p:sp>
      <p:grpSp>
        <p:nvGrpSpPr>
          <p:cNvPr id="3" name="グループ化 2">
            <a:extLst>
              <a:ext uri="{FF2B5EF4-FFF2-40B4-BE49-F238E27FC236}">
                <a16:creationId xmlns:a16="http://schemas.microsoft.com/office/drawing/2014/main" id="{BF1CDF2D-428B-3E07-9D8D-331FE4F3F1E6}"/>
              </a:ext>
            </a:extLst>
          </p:cNvPr>
          <p:cNvGrpSpPr/>
          <p:nvPr/>
        </p:nvGrpSpPr>
        <p:grpSpPr>
          <a:xfrm>
            <a:off x="896167" y="1418171"/>
            <a:ext cx="10399666" cy="1908694"/>
            <a:chOff x="896167" y="1418171"/>
            <a:chExt cx="10399666" cy="1908694"/>
          </a:xfrm>
        </p:grpSpPr>
        <p:sp>
          <p:nvSpPr>
            <p:cNvPr id="4" name="Google Shape;54;p13">
              <a:extLst>
                <a:ext uri="{FF2B5EF4-FFF2-40B4-BE49-F238E27FC236}">
                  <a16:creationId xmlns:a16="http://schemas.microsoft.com/office/drawing/2014/main" id="{A1FCA5A7-E1E5-D812-9AD6-5120354A3B07}"/>
                </a:ext>
              </a:extLst>
            </p:cNvPr>
            <p:cNvSpPr txBox="1"/>
            <p:nvPr/>
          </p:nvSpPr>
          <p:spPr>
            <a:xfrm>
              <a:off x="1224067" y="2711352"/>
              <a:ext cx="9039200" cy="615513"/>
            </a:xfrm>
            <a:prstGeom prst="rect">
              <a:avLst/>
            </a:prstGeom>
            <a:noFill/>
            <a:ln>
              <a:noFill/>
            </a:ln>
          </p:spPr>
          <p:txBody>
            <a:bodyPr spcFirstLastPara="1" wrap="square" lIns="121900" tIns="121900" rIns="121900" bIns="121900" anchor="t" anchorCtr="0">
              <a:spAutoFit/>
            </a:bodyPr>
            <a:lstStyle/>
            <a:p>
              <a:endParaRPr sz="2400" b="1">
                <a:solidFill>
                  <a:schemeClr val="dk2"/>
                </a:solidFill>
                <a:latin typeface="BIZ UDGothic" panose="020B0400000000000000" pitchFamily="49" charset="-128"/>
                <a:ea typeface="BIZ UDGothic" panose="020B0400000000000000" pitchFamily="49" charset="-128"/>
              </a:endParaRPr>
            </a:p>
          </p:txBody>
        </p:sp>
        <p:sp>
          <p:nvSpPr>
            <p:cNvPr id="5" name="Google Shape;61;p13">
              <a:extLst>
                <a:ext uri="{FF2B5EF4-FFF2-40B4-BE49-F238E27FC236}">
                  <a16:creationId xmlns:a16="http://schemas.microsoft.com/office/drawing/2014/main" id="{56512C52-C397-82EF-AEB3-749416F3C9D4}"/>
                </a:ext>
              </a:extLst>
            </p:cNvPr>
            <p:cNvSpPr/>
            <p:nvPr/>
          </p:nvSpPr>
          <p:spPr>
            <a:xfrm>
              <a:off x="941567" y="2460251"/>
              <a:ext cx="2495200" cy="615600"/>
            </a:xfrm>
            <a:prstGeom prst="roundRect">
              <a:avLst>
                <a:gd name="adj" fmla="val 16667"/>
              </a:avLst>
            </a:prstGeom>
            <a:solidFill>
              <a:srgbClr val="FD5C5B"/>
            </a:solidFill>
            <a:ln>
              <a:noFill/>
            </a:ln>
          </p:spPr>
          <p:txBody>
            <a:bodyPr spcFirstLastPara="1" wrap="square" lIns="121900" tIns="121900" rIns="121900" bIns="121900" anchor="ctr" anchorCtr="0">
              <a:noAutofit/>
            </a:bodyPr>
            <a:lstStyle/>
            <a:p>
              <a:pPr algn="ctr"/>
              <a:r>
                <a:rPr lang="ja-JP" altLang="en-US" sz="2400" b="1">
                  <a:solidFill>
                    <a:schemeClr val="lt1"/>
                  </a:solidFill>
                  <a:latin typeface="BIZ UDGothic" panose="020B0400000000000000" pitchFamily="49" charset="-128"/>
                  <a:ea typeface="BIZ UDGothic" panose="020B0400000000000000" pitchFamily="49" charset="-128"/>
                  <a:cs typeface="Noto Sans JP"/>
                  <a:sym typeface="Noto Sans JP"/>
                </a:rPr>
                <a:t>教育ローン</a:t>
              </a:r>
            </a:p>
          </p:txBody>
        </p:sp>
        <p:sp>
          <p:nvSpPr>
            <p:cNvPr id="6" name="Google Shape;63;p13">
              <a:extLst>
                <a:ext uri="{FF2B5EF4-FFF2-40B4-BE49-F238E27FC236}">
                  <a16:creationId xmlns:a16="http://schemas.microsoft.com/office/drawing/2014/main" id="{BFB85113-4354-4A76-23A6-E56DCB791982}"/>
                </a:ext>
              </a:extLst>
            </p:cNvPr>
            <p:cNvSpPr/>
            <p:nvPr/>
          </p:nvSpPr>
          <p:spPr>
            <a:xfrm>
              <a:off x="4848400" y="2460251"/>
              <a:ext cx="2495200" cy="615600"/>
            </a:xfrm>
            <a:prstGeom prst="roundRect">
              <a:avLst>
                <a:gd name="adj" fmla="val 16667"/>
              </a:avLst>
            </a:prstGeom>
            <a:solidFill>
              <a:srgbClr val="FD5C5B"/>
            </a:solidFill>
            <a:ln>
              <a:noFill/>
            </a:ln>
          </p:spPr>
          <p:txBody>
            <a:bodyPr spcFirstLastPara="1" wrap="square" lIns="121900" tIns="121900" rIns="121900" bIns="121900" anchor="ctr" anchorCtr="0">
              <a:noAutofit/>
            </a:bodyPr>
            <a:lstStyle/>
            <a:p>
              <a:pPr algn="ctr"/>
              <a:r>
                <a:rPr lang="ja-JP" altLang="en-US" sz="2133" b="1">
                  <a:solidFill>
                    <a:schemeClr val="lt1"/>
                  </a:solidFill>
                  <a:latin typeface="BIZ UDGothic" panose="020B0400000000000000" pitchFamily="49" charset="-128"/>
                  <a:ea typeface="BIZ UDGothic" panose="020B0400000000000000" pitchFamily="49" charset="-128"/>
                  <a:cs typeface="Noto Sans JP"/>
                  <a:sym typeface="Noto Sans JP"/>
                </a:rPr>
                <a:t>クレジットカード</a:t>
              </a:r>
            </a:p>
          </p:txBody>
        </p:sp>
        <p:sp>
          <p:nvSpPr>
            <p:cNvPr id="10" name="Google Shape;65;p13">
              <a:extLst>
                <a:ext uri="{FF2B5EF4-FFF2-40B4-BE49-F238E27FC236}">
                  <a16:creationId xmlns:a16="http://schemas.microsoft.com/office/drawing/2014/main" id="{79CBB59A-A92D-450F-A1C1-ABA07E427D29}"/>
                </a:ext>
              </a:extLst>
            </p:cNvPr>
            <p:cNvSpPr/>
            <p:nvPr/>
          </p:nvSpPr>
          <p:spPr>
            <a:xfrm>
              <a:off x="8755233" y="2460251"/>
              <a:ext cx="2495200" cy="615600"/>
            </a:xfrm>
            <a:prstGeom prst="roundRect">
              <a:avLst>
                <a:gd name="adj" fmla="val 16667"/>
              </a:avLst>
            </a:prstGeom>
            <a:solidFill>
              <a:srgbClr val="FD5C5B"/>
            </a:solidFill>
            <a:ln>
              <a:noFill/>
            </a:ln>
          </p:spPr>
          <p:txBody>
            <a:bodyPr spcFirstLastPara="1" wrap="square" lIns="121900" tIns="121900" rIns="121900" bIns="121900" anchor="ctr" anchorCtr="0">
              <a:noAutofit/>
            </a:bodyPr>
            <a:lstStyle/>
            <a:p>
              <a:pPr algn="ctr"/>
              <a:r>
                <a:rPr lang="ja-JP" altLang="en-US" sz="2400" b="1">
                  <a:solidFill>
                    <a:schemeClr val="lt1"/>
                  </a:solidFill>
                  <a:latin typeface="BIZ UDGothic" panose="020B0400000000000000" pitchFamily="49" charset="-128"/>
                  <a:ea typeface="BIZ UDGothic" panose="020B0400000000000000" pitchFamily="49" charset="-128"/>
                  <a:cs typeface="Noto Sans JP"/>
                  <a:sym typeface="Noto Sans JP"/>
                </a:rPr>
                <a:t>銀行振込</a:t>
              </a:r>
            </a:p>
          </p:txBody>
        </p:sp>
        <p:grpSp>
          <p:nvGrpSpPr>
            <p:cNvPr id="11" name="Google Shape;72;p13">
              <a:extLst>
                <a:ext uri="{FF2B5EF4-FFF2-40B4-BE49-F238E27FC236}">
                  <a16:creationId xmlns:a16="http://schemas.microsoft.com/office/drawing/2014/main" id="{9F7B897F-9F72-09E1-4C04-E190D37ECC80}"/>
                </a:ext>
              </a:extLst>
            </p:cNvPr>
            <p:cNvGrpSpPr/>
            <p:nvPr/>
          </p:nvGrpSpPr>
          <p:grpSpPr>
            <a:xfrm>
              <a:off x="4757600" y="1418171"/>
              <a:ext cx="2586000" cy="694507"/>
              <a:chOff x="3568200" y="833725"/>
              <a:chExt cx="1939500" cy="377346"/>
            </a:xfrm>
          </p:grpSpPr>
          <p:sp>
            <p:nvSpPr>
              <p:cNvPr id="18" name="Google Shape;73;p13">
                <a:extLst>
                  <a:ext uri="{FF2B5EF4-FFF2-40B4-BE49-F238E27FC236}">
                    <a16:creationId xmlns:a16="http://schemas.microsoft.com/office/drawing/2014/main" id="{576169DD-D932-FF27-9A7A-C14CDD515F9E}"/>
                  </a:ext>
                </a:extLst>
              </p:cNvPr>
              <p:cNvSpPr/>
              <p:nvPr/>
            </p:nvSpPr>
            <p:spPr>
              <a:xfrm>
                <a:off x="3568200" y="833725"/>
                <a:ext cx="1939500" cy="302400"/>
              </a:xfrm>
              <a:prstGeom prst="roundRect">
                <a:avLst>
                  <a:gd name="adj" fmla="val 50000"/>
                </a:avLst>
              </a:prstGeom>
              <a:solidFill>
                <a:srgbClr val="30C2F3"/>
              </a:solidFill>
              <a:ln>
                <a:noFill/>
              </a:ln>
            </p:spPr>
            <p:txBody>
              <a:bodyPr spcFirstLastPara="1" wrap="square" lIns="121900" tIns="121900" rIns="121900" bIns="121900" anchor="ctr" anchorCtr="0">
                <a:noAutofit/>
              </a:bodyPr>
              <a:lstStyle/>
              <a:p>
                <a:pPr algn="ctr"/>
                <a:r>
                  <a:rPr lang="ja" altLang="en-US" sz="2400" b="1" dirty="0">
                    <a:solidFill>
                      <a:schemeClr val="lt1"/>
                    </a:solidFill>
                    <a:latin typeface="BIZ UDGothic" panose="020B0400000000000000" pitchFamily="49" charset="-128"/>
                    <a:ea typeface="BIZ UDGothic" panose="020B0400000000000000" pitchFamily="49" charset="-128"/>
                  </a:rPr>
                  <a:t>一括 </a:t>
                </a:r>
                <a:r>
                  <a:rPr lang="en-US" altLang="ja" sz="2400" b="1" dirty="0">
                    <a:solidFill>
                      <a:schemeClr val="lt1"/>
                    </a:solidFill>
                    <a:latin typeface="BIZ UDGothic" panose="020B0400000000000000" pitchFamily="49" charset="-128"/>
                    <a:ea typeface="BIZ UDGothic" panose="020B0400000000000000" pitchFamily="49" charset="-128"/>
                  </a:rPr>
                  <a:t>or </a:t>
                </a:r>
                <a:r>
                  <a:rPr lang="ja" altLang="en-US" sz="2400" b="1" dirty="0">
                    <a:solidFill>
                      <a:schemeClr val="lt1"/>
                    </a:solidFill>
                    <a:latin typeface="BIZ UDGothic" panose="020B0400000000000000" pitchFamily="49" charset="-128"/>
                    <a:ea typeface="BIZ UDGothic" panose="020B0400000000000000" pitchFamily="49" charset="-128"/>
                  </a:rPr>
                  <a:t>分割</a:t>
                </a:r>
                <a:endParaRPr sz="2400" b="1" dirty="0">
                  <a:solidFill>
                    <a:schemeClr val="lt1"/>
                  </a:solidFill>
                  <a:latin typeface="BIZ UDGothic" panose="020B0400000000000000" pitchFamily="49" charset="-128"/>
                  <a:ea typeface="BIZ UDGothic" panose="020B0400000000000000" pitchFamily="49" charset="-128"/>
                </a:endParaRPr>
              </a:p>
            </p:txBody>
          </p:sp>
          <p:sp>
            <p:nvSpPr>
              <p:cNvPr id="19" name="Google Shape;74;p13">
                <a:extLst>
                  <a:ext uri="{FF2B5EF4-FFF2-40B4-BE49-F238E27FC236}">
                    <a16:creationId xmlns:a16="http://schemas.microsoft.com/office/drawing/2014/main" id="{275B2736-B1B5-3174-2D63-649B612DE6BB}"/>
                  </a:ext>
                </a:extLst>
              </p:cNvPr>
              <p:cNvSpPr/>
              <p:nvPr/>
            </p:nvSpPr>
            <p:spPr>
              <a:xfrm rot="10800000">
                <a:off x="4449447" y="1097373"/>
                <a:ext cx="177000" cy="113698"/>
              </a:xfrm>
              <a:prstGeom prst="triangle">
                <a:avLst>
                  <a:gd name="adj" fmla="val 50000"/>
                </a:avLst>
              </a:prstGeom>
              <a:solidFill>
                <a:srgbClr val="30C2F3"/>
              </a:solidFill>
              <a:ln>
                <a:noFill/>
              </a:ln>
            </p:spPr>
            <p:txBody>
              <a:bodyPr spcFirstLastPara="1" wrap="square" lIns="121900" tIns="121900" rIns="121900" bIns="121900" anchor="ctr" anchorCtr="0">
                <a:noAutofit/>
              </a:bodyPr>
              <a:lstStyle/>
              <a:p>
                <a:pPr algn="ctr"/>
                <a:endParaRPr sz="2400" b="1">
                  <a:latin typeface="BIZ UDGothic" panose="020B0400000000000000" pitchFamily="49" charset="-128"/>
                  <a:ea typeface="BIZ UDGothic" panose="020B0400000000000000" pitchFamily="49" charset="-128"/>
                </a:endParaRPr>
              </a:p>
            </p:txBody>
          </p:sp>
        </p:grpSp>
        <p:grpSp>
          <p:nvGrpSpPr>
            <p:cNvPr id="12" name="Google Shape;76;p13">
              <a:extLst>
                <a:ext uri="{FF2B5EF4-FFF2-40B4-BE49-F238E27FC236}">
                  <a16:creationId xmlns:a16="http://schemas.microsoft.com/office/drawing/2014/main" id="{A9C48D4D-3363-E823-8DE3-54BF237F9F94}"/>
                </a:ext>
              </a:extLst>
            </p:cNvPr>
            <p:cNvGrpSpPr/>
            <p:nvPr/>
          </p:nvGrpSpPr>
          <p:grpSpPr>
            <a:xfrm>
              <a:off x="896167" y="1418173"/>
              <a:ext cx="2586000" cy="694507"/>
              <a:chOff x="672125" y="833725"/>
              <a:chExt cx="1939500" cy="377346"/>
            </a:xfrm>
          </p:grpSpPr>
          <p:sp>
            <p:nvSpPr>
              <p:cNvPr id="16" name="Google Shape;77;p13">
                <a:extLst>
                  <a:ext uri="{FF2B5EF4-FFF2-40B4-BE49-F238E27FC236}">
                    <a16:creationId xmlns:a16="http://schemas.microsoft.com/office/drawing/2014/main" id="{9BE3C410-F7D9-DE36-301F-8CDED07EF37E}"/>
                  </a:ext>
                </a:extLst>
              </p:cNvPr>
              <p:cNvSpPr/>
              <p:nvPr/>
            </p:nvSpPr>
            <p:spPr>
              <a:xfrm rot="10800000">
                <a:off x="1553372" y="1097371"/>
                <a:ext cx="177000" cy="113700"/>
              </a:xfrm>
              <a:prstGeom prst="triangle">
                <a:avLst>
                  <a:gd name="adj" fmla="val 50000"/>
                </a:avLst>
              </a:prstGeom>
              <a:solidFill>
                <a:srgbClr val="30C2F3"/>
              </a:solidFill>
              <a:ln>
                <a:noFill/>
              </a:ln>
            </p:spPr>
            <p:txBody>
              <a:bodyPr spcFirstLastPara="1" wrap="square" lIns="121900" tIns="121900" rIns="121900" bIns="121900" anchor="ctr" anchorCtr="0">
                <a:noAutofit/>
              </a:bodyPr>
              <a:lstStyle/>
              <a:p>
                <a:pPr algn="ctr"/>
                <a:endParaRPr sz="2400" b="1">
                  <a:latin typeface="BIZ UDGothic" panose="020B0400000000000000" pitchFamily="49" charset="-128"/>
                  <a:ea typeface="BIZ UDGothic" panose="020B0400000000000000" pitchFamily="49" charset="-128"/>
                </a:endParaRPr>
              </a:p>
            </p:txBody>
          </p:sp>
          <p:sp>
            <p:nvSpPr>
              <p:cNvPr id="17" name="Google Shape;78;p13">
                <a:extLst>
                  <a:ext uri="{FF2B5EF4-FFF2-40B4-BE49-F238E27FC236}">
                    <a16:creationId xmlns:a16="http://schemas.microsoft.com/office/drawing/2014/main" id="{7392EF56-396D-7FF9-AE2F-E223F28A0F9E}"/>
                  </a:ext>
                </a:extLst>
              </p:cNvPr>
              <p:cNvSpPr/>
              <p:nvPr/>
            </p:nvSpPr>
            <p:spPr>
              <a:xfrm>
                <a:off x="672125" y="833725"/>
                <a:ext cx="1939500" cy="302400"/>
              </a:xfrm>
              <a:prstGeom prst="roundRect">
                <a:avLst>
                  <a:gd name="adj" fmla="val 50000"/>
                </a:avLst>
              </a:prstGeom>
              <a:solidFill>
                <a:srgbClr val="30C2F3"/>
              </a:solidFill>
              <a:ln>
                <a:noFill/>
              </a:ln>
            </p:spPr>
            <p:txBody>
              <a:bodyPr spcFirstLastPara="1" wrap="square" lIns="121900" tIns="121900" rIns="121900" bIns="121900" anchor="ctr" anchorCtr="0">
                <a:noAutofit/>
              </a:bodyPr>
              <a:lstStyle/>
              <a:p>
                <a:pPr algn="ctr"/>
                <a:r>
                  <a:rPr lang="ja" altLang="en-US" sz="2400" b="1">
                    <a:solidFill>
                      <a:schemeClr val="lt1"/>
                    </a:solidFill>
                    <a:latin typeface="BIZ UDGothic" panose="020B0400000000000000" pitchFamily="49" charset="-128"/>
                    <a:ea typeface="BIZ UDGothic" panose="020B0400000000000000" pitchFamily="49" charset="-128"/>
                    <a:cs typeface="Noto Sans JP"/>
                    <a:sym typeface="Noto Sans JP"/>
                  </a:rPr>
                  <a:t>分割</a:t>
                </a:r>
                <a:endParaRPr sz="2400" b="1">
                  <a:solidFill>
                    <a:schemeClr val="lt1"/>
                  </a:solidFill>
                  <a:latin typeface="BIZ UDGothic" panose="020B0400000000000000" pitchFamily="49" charset="-128"/>
                  <a:ea typeface="BIZ UDGothic" panose="020B0400000000000000" pitchFamily="49" charset="-128"/>
                  <a:cs typeface="Noto Sans JP"/>
                  <a:sym typeface="Noto Sans JP"/>
                </a:endParaRPr>
              </a:p>
            </p:txBody>
          </p:sp>
        </p:grpSp>
        <p:grpSp>
          <p:nvGrpSpPr>
            <p:cNvPr id="13" name="Google Shape;79;p13">
              <a:extLst>
                <a:ext uri="{FF2B5EF4-FFF2-40B4-BE49-F238E27FC236}">
                  <a16:creationId xmlns:a16="http://schemas.microsoft.com/office/drawing/2014/main" id="{60D3A4C3-10DC-5D52-67F7-2EF8170ADDA5}"/>
                </a:ext>
              </a:extLst>
            </p:cNvPr>
            <p:cNvGrpSpPr/>
            <p:nvPr/>
          </p:nvGrpSpPr>
          <p:grpSpPr>
            <a:xfrm>
              <a:off x="8709833" y="1418173"/>
              <a:ext cx="2586000" cy="694507"/>
              <a:chOff x="6532375" y="833725"/>
              <a:chExt cx="1939500" cy="377346"/>
            </a:xfrm>
          </p:grpSpPr>
          <p:sp>
            <p:nvSpPr>
              <p:cNvPr id="14" name="Google Shape;80;p13">
                <a:extLst>
                  <a:ext uri="{FF2B5EF4-FFF2-40B4-BE49-F238E27FC236}">
                    <a16:creationId xmlns:a16="http://schemas.microsoft.com/office/drawing/2014/main" id="{47B8F63C-2E13-ED7B-6017-AA1198D576D0}"/>
                  </a:ext>
                </a:extLst>
              </p:cNvPr>
              <p:cNvSpPr/>
              <p:nvPr/>
            </p:nvSpPr>
            <p:spPr>
              <a:xfrm rot="10800000">
                <a:off x="7449872" y="1080782"/>
                <a:ext cx="177000" cy="130289"/>
              </a:xfrm>
              <a:prstGeom prst="triangle">
                <a:avLst>
                  <a:gd name="adj" fmla="val 50000"/>
                </a:avLst>
              </a:prstGeom>
              <a:solidFill>
                <a:srgbClr val="30C2F3"/>
              </a:solidFill>
              <a:ln>
                <a:noFill/>
              </a:ln>
            </p:spPr>
            <p:txBody>
              <a:bodyPr spcFirstLastPara="1" wrap="square" lIns="121900" tIns="121900" rIns="121900" bIns="121900" anchor="ctr" anchorCtr="0">
                <a:noAutofit/>
              </a:bodyPr>
              <a:lstStyle/>
              <a:p>
                <a:pPr algn="ctr"/>
                <a:endParaRPr sz="2400" b="1">
                  <a:latin typeface="BIZ UDGothic" panose="020B0400000000000000" pitchFamily="49" charset="-128"/>
                  <a:ea typeface="BIZ UDGothic" panose="020B0400000000000000" pitchFamily="49" charset="-128"/>
                </a:endParaRPr>
              </a:p>
            </p:txBody>
          </p:sp>
          <p:sp>
            <p:nvSpPr>
              <p:cNvPr id="15" name="Google Shape;81;p13">
                <a:extLst>
                  <a:ext uri="{FF2B5EF4-FFF2-40B4-BE49-F238E27FC236}">
                    <a16:creationId xmlns:a16="http://schemas.microsoft.com/office/drawing/2014/main" id="{8C4B9205-6FCA-10E9-D536-E2959A00BC78}"/>
                  </a:ext>
                </a:extLst>
              </p:cNvPr>
              <p:cNvSpPr/>
              <p:nvPr/>
            </p:nvSpPr>
            <p:spPr>
              <a:xfrm>
                <a:off x="6532375" y="833725"/>
                <a:ext cx="1939500" cy="302400"/>
              </a:xfrm>
              <a:prstGeom prst="roundRect">
                <a:avLst>
                  <a:gd name="adj" fmla="val 50000"/>
                </a:avLst>
              </a:prstGeom>
              <a:solidFill>
                <a:srgbClr val="30C2F3"/>
              </a:solidFill>
              <a:ln>
                <a:noFill/>
              </a:ln>
            </p:spPr>
            <p:txBody>
              <a:bodyPr spcFirstLastPara="1" wrap="square" lIns="121900" tIns="121900" rIns="121900" bIns="121900" anchor="ctr" anchorCtr="0">
                <a:noAutofit/>
              </a:bodyPr>
              <a:lstStyle/>
              <a:p>
                <a:pPr algn="ctr"/>
                <a:r>
                  <a:rPr lang="ja" altLang="en-US" sz="2400" b="1">
                    <a:solidFill>
                      <a:schemeClr val="lt1"/>
                    </a:solidFill>
                    <a:latin typeface="BIZ UDGothic" panose="020B0400000000000000" pitchFamily="49" charset="-128"/>
                    <a:ea typeface="BIZ UDGothic" panose="020B0400000000000000" pitchFamily="49" charset="-128"/>
                  </a:rPr>
                  <a:t>一括</a:t>
                </a:r>
                <a:endParaRPr sz="2400" b="1">
                  <a:solidFill>
                    <a:schemeClr val="lt1"/>
                  </a:solidFill>
                  <a:latin typeface="BIZ UDGothic" panose="020B0400000000000000" pitchFamily="49" charset="-128"/>
                  <a:ea typeface="BIZ UDGothic" panose="020B0400000000000000" pitchFamily="49" charset="-128"/>
                </a:endParaRPr>
              </a:p>
            </p:txBody>
          </p:sp>
        </p:grpSp>
      </p:grpSp>
    </p:spTree>
    <p:extLst>
      <p:ext uri="{BB962C8B-B14F-4D97-AF65-F5344CB8AC3E}">
        <p14:creationId xmlns:p14="http://schemas.microsoft.com/office/powerpoint/2010/main" val="240932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FF9F-2278-82F7-6FF6-7F88BB219A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D1A0657-E677-FCD2-E74D-4FE143192CAE}"/>
              </a:ext>
            </a:extLst>
          </p:cNvPr>
          <p:cNvSpPr>
            <a:spLocks noGrp="1"/>
          </p:cNvSpPr>
          <p:nvPr>
            <p:ph type="ctrTitle"/>
          </p:nvPr>
        </p:nvSpPr>
        <p:spPr>
          <a:prstGeom prst="rect">
            <a:avLst/>
          </a:prstGeom>
        </p:spPr>
        <p:txBody>
          <a:bodyPr/>
          <a:lstStyle/>
          <a:p>
            <a:r>
              <a:rPr lang="ja-JP" altLang="en-US"/>
              <a:t>安心の保証制度について</a:t>
            </a:r>
            <a:endParaRPr kumimoji="1" lang="ja-JP" altLang="en-US"/>
          </a:p>
        </p:txBody>
      </p:sp>
      <p:sp>
        <p:nvSpPr>
          <p:cNvPr id="3" name="スライド番号プレースホルダー 2">
            <a:extLst>
              <a:ext uri="{FF2B5EF4-FFF2-40B4-BE49-F238E27FC236}">
                <a16:creationId xmlns:a16="http://schemas.microsoft.com/office/drawing/2014/main" id="{22CC0D7A-9CA9-4E4E-D26D-C44D0EE02F1B}"/>
              </a:ext>
            </a:extLst>
          </p:cNvPr>
          <p:cNvSpPr>
            <a:spLocks noGrp="1"/>
          </p:cNvSpPr>
          <p:nvPr>
            <p:ph type="sldNum" sz="quarter" idx="2"/>
          </p:nvPr>
        </p:nvSpPr>
        <p:spPr>
          <a:prstGeom prst="rect">
            <a:avLst/>
          </a:prstGeom>
        </p:spPr>
        <p:txBody>
          <a:bodyPr/>
          <a:lstStyle/>
          <a:p>
            <a:fld id="{86CB4B4D-7CA3-9044-876B-883B54F8677D}" type="slidenum">
              <a:rPr lang="en-US" altLang="ja-JP" smtClean="0"/>
              <a:pPr/>
              <a:t>37</a:t>
            </a:fld>
            <a:endParaRPr lang="ja-JP" altLang="en-US"/>
          </a:p>
        </p:txBody>
      </p:sp>
      <p:sp>
        <p:nvSpPr>
          <p:cNvPr id="4" name="正方形/長方形 3">
            <a:extLst>
              <a:ext uri="{FF2B5EF4-FFF2-40B4-BE49-F238E27FC236}">
                <a16:creationId xmlns:a16="http://schemas.microsoft.com/office/drawing/2014/main" id="{9DC981CE-C395-DF16-6450-478A8F2429BE}"/>
              </a:ext>
            </a:extLst>
          </p:cNvPr>
          <p:cNvSpPr/>
          <p:nvPr/>
        </p:nvSpPr>
        <p:spPr>
          <a:xfrm>
            <a:off x="1317387" y="4248442"/>
            <a:ext cx="4364094" cy="1826173"/>
          </a:xfrm>
          <a:prstGeom prst="rect">
            <a:avLst/>
          </a:prstGeom>
          <a:noFill/>
          <a:ln w="1905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もしご満足いただけない場合、</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入学後</a:t>
            </a:r>
            <a:r>
              <a:rPr kumimoji="0" lang="en-US" altLang="ja-JP" sz="2400" b="1" kern="0" dirty="0">
                <a:solidFill>
                  <a:srgbClr val="081F5C"/>
                </a:solidFill>
                <a:latin typeface="BIZ UDGothic" panose="020B0400000000000000" pitchFamily="49" charset="-128"/>
                <a:ea typeface="BIZ UDGothic" panose="020B0400000000000000" pitchFamily="49" charset="-128"/>
              </a:rPr>
              <a:t>8</a:t>
            </a:r>
            <a:r>
              <a:rPr kumimoji="0" lang="ja-JP" altLang="en-US" sz="2400" b="1" kern="0">
                <a:solidFill>
                  <a:srgbClr val="081F5C"/>
                </a:solidFill>
                <a:latin typeface="BIZ UDGothic" panose="020B0400000000000000" pitchFamily="49" charset="-128"/>
                <a:ea typeface="BIZ UDGothic" panose="020B0400000000000000" pitchFamily="49" charset="-128"/>
              </a:rPr>
              <a:t>日間であれば</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無条件にて全額返金保証を</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行っております。</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p:txBody>
      </p:sp>
      <p:sp>
        <p:nvSpPr>
          <p:cNvPr id="6" name="四角形: 角を丸くする 3">
            <a:extLst>
              <a:ext uri="{FF2B5EF4-FFF2-40B4-BE49-F238E27FC236}">
                <a16:creationId xmlns:a16="http://schemas.microsoft.com/office/drawing/2014/main" id="{5BE2E48B-AE12-7410-5C3A-A9D28E51D4A8}"/>
              </a:ext>
            </a:extLst>
          </p:cNvPr>
          <p:cNvSpPr/>
          <p:nvPr/>
        </p:nvSpPr>
        <p:spPr>
          <a:xfrm>
            <a:off x="1069867" y="1544186"/>
            <a:ext cx="4859136" cy="4631531"/>
          </a:xfrm>
          <a:prstGeom prst="roundRect">
            <a:avLst>
              <a:gd name="adj" fmla="val 3416"/>
            </a:avLst>
          </a:prstGeom>
          <a:noFill/>
          <a:ln w="19050" cap="flat" cmpd="sng" algn="ctr">
            <a:solidFill>
              <a:srgbClr val="081F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solidFill>
                <a:schemeClr val="tx1"/>
              </a:solidFill>
              <a:latin typeface="Meiryo UI" panose="020B0604030504040204" pitchFamily="50" charset="-128"/>
              <a:ea typeface="Meiryo UI" panose="020B0604030504040204" pitchFamily="50" charset="-128"/>
            </a:endParaRPr>
          </a:p>
        </p:txBody>
      </p:sp>
      <p:sp>
        <p:nvSpPr>
          <p:cNvPr id="7" name="四角形: 角を丸くする 3">
            <a:extLst>
              <a:ext uri="{FF2B5EF4-FFF2-40B4-BE49-F238E27FC236}">
                <a16:creationId xmlns:a16="http://schemas.microsoft.com/office/drawing/2014/main" id="{630B5CBA-23CD-83B3-E432-CEFA21356147}"/>
              </a:ext>
            </a:extLst>
          </p:cNvPr>
          <p:cNvSpPr/>
          <p:nvPr/>
        </p:nvSpPr>
        <p:spPr>
          <a:xfrm>
            <a:off x="1668021" y="1079586"/>
            <a:ext cx="3662827" cy="929197"/>
          </a:xfrm>
          <a:prstGeom prst="roundRect">
            <a:avLst>
              <a:gd name="adj" fmla="val 50000"/>
            </a:avLst>
          </a:prstGeom>
          <a:solidFill>
            <a:srgbClr val="FF8050"/>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ja-JP" altLang="en-US" sz="2400" b="1">
                <a:solidFill>
                  <a:schemeClr val="bg1"/>
                </a:solidFill>
                <a:latin typeface="BIZ UDGothic" panose="020B0400000000000000" pitchFamily="49" charset="-128"/>
                <a:ea typeface="BIZ UDGothic" panose="020B0400000000000000" pitchFamily="49" charset="-128"/>
              </a:rPr>
              <a:t>受講料全額返金制度</a:t>
            </a:r>
            <a:endParaRPr kumimoji="1" lang="ja-JP" altLang="en-US" sz="2400" b="1">
              <a:solidFill>
                <a:schemeClr val="bg1"/>
              </a:solidFill>
              <a:latin typeface="BIZ UDGothic" panose="020B0400000000000000" pitchFamily="49" charset="-128"/>
              <a:ea typeface="BIZ UDGothic" panose="020B0400000000000000" pitchFamily="49" charset="-128"/>
            </a:endParaRPr>
          </a:p>
        </p:txBody>
      </p:sp>
      <p:sp>
        <p:nvSpPr>
          <p:cNvPr id="5" name="四角形: 角を丸くする 3">
            <a:extLst>
              <a:ext uri="{FF2B5EF4-FFF2-40B4-BE49-F238E27FC236}">
                <a16:creationId xmlns:a16="http://schemas.microsoft.com/office/drawing/2014/main" id="{A129ADD9-05C0-6C32-3395-29A4E037609D}"/>
              </a:ext>
            </a:extLst>
          </p:cNvPr>
          <p:cNvSpPr/>
          <p:nvPr/>
        </p:nvSpPr>
        <p:spPr>
          <a:xfrm>
            <a:off x="6262997" y="1544186"/>
            <a:ext cx="4859136" cy="4631531"/>
          </a:xfrm>
          <a:prstGeom prst="roundRect">
            <a:avLst>
              <a:gd name="adj" fmla="val 3416"/>
            </a:avLst>
          </a:prstGeom>
          <a:noFill/>
          <a:ln w="19050" cap="flat" cmpd="sng" algn="ctr">
            <a:solidFill>
              <a:srgbClr val="081F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solidFill>
                <a:schemeClr val="tx1"/>
              </a:solidFill>
              <a:latin typeface="Meiryo UI" panose="020B0604030504040204" pitchFamily="50" charset="-128"/>
              <a:ea typeface="Meiryo UI" panose="020B0604030504040204" pitchFamily="50" charset="-128"/>
            </a:endParaRPr>
          </a:p>
        </p:txBody>
      </p:sp>
      <p:sp>
        <p:nvSpPr>
          <p:cNvPr id="8" name="四角形: 角を丸くする 3">
            <a:extLst>
              <a:ext uri="{FF2B5EF4-FFF2-40B4-BE49-F238E27FC236}">
                <a16:creationId xmlns:a16="http://schemas.microsoft.com/office/drawing/2014/main" id="{89C3DCB2-3085-63DE-59B5-4FCB4C8B98D5}"/>
              </a:ext>
            </a:extLst>
          </p:cNvPr>
          <p:cNvSpPr/>
          <p:nvPr/>
        </p:nvSpPr>
        <p:spPr>
          <a:xfrm>
            <a:off x="6861150" y="1079586"/>
            <a:ext cx="3662827" cy="929197"/>
          </a:xfrm>
          <a:prstGeom prst="roundRect">
            <a:avLst>
              <a:gd name="adj" fmla="val 50000"/>
            </a:avLst>
          </a:prstGeom>
          <a:solidFill>
            <a:srgbClr val="FF8050"/>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ja-JP" altLang="en-US" sz="2400" b="1">
                <a:solidFill>
                  <a:schemeClr val="bg1"/>
                </a:solidFill>
                <a:latin typeface="BIZ UDGothic" panose="020B0400000000000000" pitchFamily="49" charset="-128"/>
                <a:ea typeface="BIZ UDGothic" panose="020B0400000000000000" pitchFamily="49" charset="-128"/>
              </a:rPr>
              <a:t>休学・復学制度</a:t>
            </a:r>
          </a:p>
        </p:txBody>
      </p:sp>
      <p:sp>
        <p:nvSpPr>
          <p:cNvPr id="10" name="四角形: 角を丸くする 3">
            <a:extLst>
              <a:ext uri="{FF2B5EF4-FFF2-40B4-BE49-F238E27FC236}">
                <a16:creationId xmlns:a16="http://schemas.microsoft.com/office/drawing/2014/main" id="{D4F4FEC6-CCC0-8FCA-A525-4B15190B7B49}"/>
              </a:ext>
            </a:extLst>
          </p:cNvPr>
          <p:cNvSpPr/>
          <p:nvPr/>
        </p:nvSpPr>
        <p:spPr>
          <a:xfrm>
            <a:off x="1668020" y="2209304"/>
            <a:ext cx="3662827" cy="2039137"/>
          </a:xfrm>
          <a:prstGeom prst="roundRect">
            <a:avLst>
              <a:gd name="adj" fmla="val 16617"/>
            </a:avLst>
          </a:prstGeom>
          <a:solidFill>
            <a:schemeClr val="bg1"/>
          </a:solidFill>
          <a:ln w="63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400" b="1">
              <a:solidFill>
                <a:schemeClr val="tx1"/>
              </a:solidFill>
              <a:latin typeface="Meiryo UI" panose="020B0604030504040204" pitchFamily="50" charset="-128"/>
              <a:ea typeface="Meiryo UI" panose="020B0604030504040204" pitchFamily="50" charset="-128"/>
            </a:endParaRPr>
          </a:p>
        </p:txBody>
      </p:sp>
      <p:pic>
        <p:nvPicPr>
          <p:cNvPr id="12" name="図 11" descr="アイコン&#10;&#10;自動的に生成された説明">
            <a:extLst>
              <a:ext uri="{FF2B5EF4-FFF2-40B4-BE49-F238E27FC236}">
                <a16:creationId xmlns:a16="http://schemas.microsoft.com/office/drawing/2014/main" id="{54E4B62A-F175-8224-FE86-951335054E4E}"/>
              </a:ext>
            </a:extLst>
          </p:cNvPr>
          <p:cNvPicPr>
            <a:picLocks noChangeAspect="1"/>
          </p:cNvPicPr>
          <p:nvPr/>
        </p:nvPicPr>
        <p:blipFill>
          <a:blip r:embed="rId2"/>
          <a:stretch>
            <a:fillRect/>
          </a:stretch>
        </p:blipFill>
        <p:spPr>
          <a:xfrm>
            <a:off x="2349900" y="2321167"/>
            <a:ext cx="2299066" cy="1826173"/>
          </a:xfrm>
          <a:prstGeom prst="rect">
            <a:avLst/>
          </a:prstGeom>
        </p:spPr>
      </p:pic>
      <p:sp>
        <p:nvSpPr>
          <p:cNvPr id="13" name="正方形/長方形 12">
            <a:extLst>
              <a:ext uri="{FF2B5EF4-FFF2-40B4-BE49-F238E27FC236}">
                <a16:creationId xmlns:a16="http://schemas.microsoft.com/office/drawing/2014/main" id="{47858A84-62A7-3E08-CFC2-8A6B769EAF27}"/>
              </a:ext>
            </a:extLst>
          </p:cNvPr>
          <p:cNvSpPr/>
          <p:nvPr/>
        </p:nvSpPr>
        <p:spPr>
          <a:xfrm>
            <a:off x="6576197" y="4236760"/>
            <a:ext cx="4364094" cy="1826173"/>
          </a:xfrm>
          <a:prstGeom prst="rect">
            <a:avLst/>
          </a:prstGeom>
          <a:noFill/>
          <a:ln w="1905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特別な事情があって受講が</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困難な場合、受講期間中に</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kern="0">
                <a:solidFill>
                  <a:srgbClr val="081F5C"/>
                </a:solidFill>
                <a:latin typeface="BIZ UDGothic" panose="020B0400000000000000" pitchFamily="49" charset="-128"/>
                <a:ea typeface="BIZ UDGothic" panose="020B0400000000000000" pitchFamily="49" charset="-128"/>
              </a:rPr>
              <a:t>最大で</a:t>
            </a:r>
            <a:r>
              <a:rPr kumimoji="0" lang="en-US" altLang="ja-JP" sz="2400" b="1" kern="0" dirty="0">
                <a:solidFill>
                  <a:srgbClr val="081F5C"/>
                </a:solidFill>
                <a:latin typeface="BIZ UDGothic" panose="020B0400000000000000" pitchFamily="49" charset="-128"/>
                <a:ea typeface="BIZ UDGothic" panose="020B0400000000000000" pitchFamily="49" charset="-128"/>
              </a:rPr>
              <a:t>1</a:t>
            </a:r>
            <a:r>
              <a:rPr kumimoji="0" lang="ja-JP" altLang="en-US" sz="2400" b="1" kern="0">
                <a:solidFill>
                  <a:srgbClr val="081F5C"/>
                </a:solidFill>
                <a:latin typeface="BIZ UDGothic" panose="020B0400000000000000" pitchFamily="49" charset="-128"/>
                <a:ea typeface="BIZ UDGothic" panose="020B0400000000000000" pitchFamily="49" charset="-128"/>
              </a:rPr>
              <a:t>年間に限り休学できます。</a:t>
            </a:r>
            <a:endParaRPr kumimoji="0" lang="en-US" altLang="ja-JP" sz="2400" b="1" kern="0" dirty="0">
              <a:solidFill>
                <a:srgbClr val="081F5C"/>
              </a:solidFill>
              <a:latin typeface="BIZ UDGothic" panose="020B0400000000000000" pitchFamily="49" charset="-128"/>
              <a:ea typeface="BIZ UDGothic" panose="020B0400000000000000" pitchFamily="49" charset="-128"/>
            </a:endParaRPr>
          </a:p>
        </p:txBody>
      </p:sp>
      <p:sp>
        <p:nvSpPr>
          <p:cNvPr id="14" name="四角形: 角を丸くする 3">
            <a:extLst>
              <a:ext uri="{FF2B5EF4-FFF2-40B4-BE49-F238E27FC236}">
                <a16:creationId xmlns:a16="http://schemas.microsoft.com/office/drawing/2014/main" id="{521C232C-A610-3851-3D67-F2A2571969B6}"/>
              </a:ext>
            </a:extLst>
          </p:cNvPr>
          <p:cNvSpPr/>
          <p:nvPr/>
        </p:nvSpPr>
        <p:spPr>
          <a:xfrm>
            <a:off x="6861154" y="2209304"/>
            <a:ext cx="3662827" cy="2039137"/>
          </a:xfrm>
          <a:prstGeom prst="roundRect">
            <a:avLst>
              <a:gd name="adj" fmla="val 16617"/>
            </a:avLst>
          </a:prstGeom>
          <a:solidFill>
            <a:schemeClr val="bg1"/>
          </a:solidFill>
          <a:ln w="63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400" b="1">
              <a:solidFill>
                <a:schemeClr val="tx1"/>
              </a:solidFill>
              <a:latin typeface="Meiryo UI" panose="020B0604030504040204" pitchFamily="50" charset="-128"/>
              <a:ea typeface="Meiryo UI" panose="020B0604030504040204" pitchFamily="50" charset="-128"/>
            </a:endParaRPr>
          </a:p>
        </p:txBody>
      </p:sp>
      <p:pic>
        <p:nvPicPr>
          <p:cNvPr id="16" name="図 15" descr="アイコン&#10;&#10;自動的に生成された説明">
            <a:extLst>
              <a:ext uri="{FF2B5EF4-FFF2-40B4-BE49-F238E27FC236}">
                <a16:creationId xmlns:a16="http://schemas.microsoft.com/office/drawing/2014/main" id="{D8C205BC-DF9C-1D2A-8B2A-F40502EFEAA5}"/>
              </a:ext>
            </a:extLst>
          </p:cNvPr>
          <p:cNvPicPr>
            <a:picLocks noChangeAspect="1"/>
          </p:cNvPicPr>
          <p:nvPr/>
        </p:nvPicPr>
        <p:blipFill>
          <a:blip r:embed="rId3"/>
          <a:stretch>
            <a:fillRect/>
          </a:stretch>
        </p:blipFill>
        <p:spPr>
          <a:xfrm>
            <a:off x="7270431" y="2384390"/>
            <a:ext cx="2844267" cy="1860333"/>
          </a:xfrm>
          <a:prstGeom prst="rect">
            <a:avLst/>
          </a:prstGeom>
        </p:spPr>
      </p:pic>
    </p:spTree>
    <p:extLst>
      <p:ext uri="{BB962C8B-B14F-4D97-AF65-F5344CB8AC3E}">
        <p14:creationId xmlns:p14="http://schemas.microsoft.com/office/powerpoint/2010/main" val="3788303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FFDB-D276-7A5A-7322-215F5E3E6588}"/>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5DA939B-8127-812F-2492-62E3FEB9B04B}"/>
              </a:ext>
            </a:extLst>
          </p:cNvPr>
          <p:cNvSpPr txBox="1"/>
          <p:nvPr/>
        </p:nvSpPr>
        <p:spPr>
          <a:xfrm>
            <a:off x="733287" y="1003305"/>
            <a:ext cx="11458713" cy="5214248"/>
          </a:xfrm>
          <a:prstGeom prst="rect">
            <a:avLst/>
          </a:prstGeom>
          <a:noFill/>
        </p:spPr>
        <p:txBody>
          <a:bodyPr wrap="square" lIns="60960" tIns="30480" rIns="60960" bIns="30480" rtlCol="0" anchor="t">
            <a:spAutoFit/>
          </a:bodyPr>
          <a:lstStyle/>
          <a:p>
            <a:pPr>
              <a:spcAft>
                <a:spcPts val="800"/>
              </a:spcAft>
            </a:pPr>
            <a:r>
              <a:rPr lang="ja-JP" altLang="en-US" sz="3600">
                <a:solidFill>
                  <a:srgbClr val="081168"/>
                </a:solidFill>
                <a:latin typeface="BIZ UDGothic" panose="020B0400000000000000" pitchFamily="49" charset="-128"/>
                <a:ea typeface="BIZ UDGothic" panose="020B0400000000000000" pitchFamily="49" charset="-128"/>
              </a:rPr>
              <a:t>・</a:t>
            </a:r>
            <a:r>
              <a:rPr lang="en-US" altLang="ja-JP" sz="3600" dirty="0">
                <a:solidFill>
                  <a:srgbClr val="081168"/>
                </a:solidFill>
                <a:latin typeface="Meiryo UI" panose="020B0604030504040204" pitchFamily="34" charset="-128"/>
                <a:ea typeface="Meiryo UI" panose="020B0604030504040204" pitchFamily="34" charset="-128"/>
              </a:rPr>
              <a:t>GFS</a:t>
            </a:r>
            <a:r>
              <a:rPr lang="ja-JP" altLang="en-US" sz="3600">
                <a:solidFill>
                  <a:srgbClr val="081168"/>
                </a:solidFill>
                <a:latin typeface="BIZ UDGothic" panose="020B0400000000000000" pitchFamily="49" charset="-128"/>
                <a:ea typeface="BIZ UDGothic" panose="020B0400000000000000" pitchFamily="49" charset="-128"/>
              </a:rPr>
              <a:t>は</a:t>
            </a:r>
            <a:r>
              <a:rPr lang="en-US" altLang="ja-JP" sz="3600" dirty="0">
                <a:solidFill>
                  <a:srgbClr val="081168"/>
                </a:solidFill>
                <a:latin typeface="BIZ UDGothic" panose="020B0400000000000000" pitchFamily="49" charset="-128"/>
                <a:ea typeface="BIZ UDGothic" panose="020B0400000000000000" pitchFamily="49" charset="-128"/>
              </a:rPr>
              <a:t> </a:t>
            </a:r>
            <a:r>
              <a:rPr lang="ja-JP" altLang="en-US" sz="3600" b="1">
                <a:solidFill>
                  <a:srgbClr val="FF8050"/>
                </a:solidFill>
                <a:latin typeface="BIZ UDGothic" panose="020B0400000000000000" pitchFamily="49" charset="-128"/>
                <a:ea typeface="BIZ UDGothic" panose="020B0400000000000000" pitchFamily="49" charset="-128"/>
              </a:rPr>
              <a:t>未経験</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でも投資ができるようになる</a:t>
            </a:r>
            <a:endParaRPr lang="en-US" altLang="ja-JP" sz="3600" dirty="0">
              <a:solidFill>
                <a:srgbClr val="081168"/>
              </a:solidFill>
              <a:latin typeface="BIZ UDGothic" panose="020B0400000000000000" pitchFamily="49" charset="-128"/>
              <a:ea typeface="BIZ UDGothic" panose="020B0400000000000000" pitchFamily="49" charset="-128"/>
            </a:endParaRPr>
          </a:p>
          <a:p>
            <a:pPr>
              <a:lnSpc>
                <a:spcPct val="150000"/>
              </a:lnSpc>
              <a:spcAft>
                <a:spcPts val="800"/>
              </a:spcAft>
            </a:pPr>
            <a:r>
              <a:rPr lang="ja-JP" altLang="en-US" sz="3600">
                <a:solidFill>
                  <a:srgbClr val="081168"/>
                </a:solidFill>
                <a:latin typeface="BIZ UDGothic" panose="020B0400000000000000" pitchFamily="49" charset="-128"/>
                <a:ea typeface="BIZ UDGothic" panose="020B0400000000000000" pitchFamily="49" charset="-128"/>
              </a:rPr>
              <a:t>・完全</a:t>
            </a:r>
            <a:r>
              <a:rPr lang="en-US" altLang="ja-JP" sz="3600" dirty="0">
                <a:solidFill>
                  <a:srgbClr val="081168"/>
                </a:solidFill>
                <a:latin typeface="BIZ UDGothic" panose="020B0400000000000000" pitchFamily="49" charset="-128"/>
                <a:ea typeface="BIZ UDGothic" panose="020B0400000000000000" pitchFamily="49" charset="-128"/>
              </a:rPr>
              <a:t> </a:t>
            </a:r>
            <a:r>
              <a:rPr lang="ja-JP" altLang="en-US" sz="3600" b="1">
                <a:solidFill>
                  <a:srgbClr val="FF8050"/>
                </a:solidFill>
                <a:latin typeface="BIZ UDGothic" panose="020B0400000000000000" pitchFamily="49" charset="-128"/>
                <a:ea typeface="BIZ UDGothic" panose="020B0400000000000000" pitchFamily="49" charset="-128"/>
              </a:rPr>
              <a:t>オンライン</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授業　（どこでも受けられる）</a:t>
            </a:r>
            <a:endParaRPr lang="en-US" altLang="ja-JP" sz="3600" dirty="0">
              <a:solidFill>
                <a:srgbClr val="081168"/>
              </a:solidFill>
              <a:latin typeface="BIZ UDGothic" panose="020B0400000000000000" pitchFamily="49" charset="-128"/>
              <a:ea typeface="BIZ UDGothic" panose="020B0400000000000000" pitchFamily="49" charset="-128"/>
            </a:endParaRPr>
          </a:p>
          <a:p>
            <a:pPr>
              <a:lnSpc>
                <a:spcPct val="150000"/>
              </a:lnSpc>
              <a:spcAft>
                <a:spcPts val="800"/>
              </a:spcAft>
            </a:pPr>
            <a:r>
              <a:rPr lang="ja-JP" altLang="en-US" sz="3600">
                <a:solidFill>
                  <a:srgbClr val="081168"/>
                </a:solidFill>
                <a:latin typeface="BIZ UDGothic" panose="020B0400000000000000" pitchFamily="49" charset="-128"/>
                <a:ea typeface="BIZ UDGothic" panose="020B0400000000000000" pitchFamily="49" charset="-128"/>
              </a:rPr>
              <a:t>・</a:t>
            </a:r>
            <a:r>
              <a:rPr lang="en-US" altLang="ja-JP" sz="3600" dirty="0">
                <a:solidFill>
                  <a:srgbClr val="081168"/>
                </a:solidFill>
                <a:latin typeface="BIZ UDGothic" panose="020B0400000000000000" pitchFamily="49" charset="-128"/>
                <a:ea typeface="BIZ UDGothic" panose="020B0400000000000000" pitchFamily="49" charset="-128"/>
              </a:rPr>
              <a:t>1</a:t>
            </a:r>
            <a:r>
              <a:rPr lang="ja-JP" altLang="en-US" sz="3600">
                <a:solidFill>
                  <a:srgbClr val="081168"/>
                </a:solidFill>
                <a:latin typeface="BIZ UDGothic" panose="020B0400000000000000" pitchFamily="49" charset="-128"/>
                <a:ea typeface="BIZ UDGothic" panose="020B0400000000000000" pitchFamily="49" charset="-128"/>
              </a:rPr>
              <a:t>日に必要な勉強時間は</a:t>
            </a:r>
            <a:r>
              <a:rPr lang="en-US" altLang="ja-JP" sz="3600" dirty="0">
                <a:solidFill>
                  <a:srgbClr val="081168"/>
                </a:solidFill>
                <a:latin typeface="BIZ UDGothic" panose="020B0400000000000000" pitchFamily="49" charset="-128"/>
                <a:ea typeface="BIZ UDGothic" panose="020B0400000000000000" pitchFamily="49" charset="-128"/>
              </a:rPr>
              <a:t> </a:t>
            </a:r>
            <a:r>
              <a:rPr lang="en-US" altLang="ja-JP" sz="3600" b="1" dirty="0">
                <a:solidFill>
                  <a:srgbClr val="FF8050"/>
                </a:solidFill>
                <a:latin typeface="Meiryo UI" panose="020B0604030504040204" pitchFamily="34" charset="-128"/>
                <a:ea typeface="Meiryo UI" panose="020B0604030504040204" pitchFamily="34" charset="-128"/>
              </a:rPr>
              <a:t>15</a:t>
            </a:r>
            <a:r>
              <a:rPr lang="ja-JP" altLang="en-US" sz="3600" b="1">
                <a:solidFill>
                  <a:srgbClr val="FF8050"/>
                </a:solidFill>
                <a:latin typeface="BIZ UDGothic" panose="020B0400000000000000" pitchFamily="49" charset="-128"/>
                <a:ea typeface="BIZ UDGothic" panose="020B0400000000000000" pitchFamily="49" charset="-128"/>
              </a:rPr>
              <a:t>分</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くらい</a:t>
            </a:r>
            <a:endParaRPr lang="en-US" altLang="ja-JP" sz="3600" dirty="0">
              <a:solidFill>
                <a:srgbClr val="081168"/>
              </a:solidFill>
              <a:latin typeface="BIZ UDGothic" panose="020B0400000000000000" pitchFamily="49" charset="-128"/>
              <a:ea typeface="BIZ UDGothic" panose="020B0400000000000000" pitchFamily="49" charset="-128"/>
            </a:endParaRPr>
          </a:p>
          <a:p>
            <a:pPr>
              <a:lnSpc>
                <a:spcPct val="150000"/>
              </a:lnSpc>
              <a:spcAft>
                <a:spcPts val="800"/>
              </a:spcAft>
            </a:pPr>
            <a:r>
              <a:rPr lang="ja-JP" altLang="en-US" sz="3600">
                <a:solidFill>
                  <a:srgbClr val="081168"/>
                </a:solidFill>
                <a:latin typeface="BIZ UDGothic" panose="020B0400000000000000" pitchFamily="49" charset="-128"/>
                <a:ea typeface="BIZ UDGothic" panose="020B0400000000000000" pitchFamily="49" charset="-128"/>
              </a:rPr>
              <a:t>・好きなタイミングで見れるから</a:t>
            </a:r>
            <a:r>
              <a:rPr lang="en-US" altLang="ja-JP" sz="3600" dirty="0">
                <a:solidFill>
                  <a:srgbClr val="081168"/>
                </a:solidFill>
                <a:latin typeface="BIZ UDGothic" panose="020B0400000000000000" pitchFamily="49" charset="-128"/>
                <a:ea typeface="BIZ UDGothic" panose="020B0400000000000000" pitchFamily="49" charset="-128"/>
              </a:rPr>
              <a:t> </a:t>
            </a:r>
            <a:r>
              <a:rPr lang="ja-JP" altLang="en-US" sz="3600" b="1">
                <a:solidFill>
                  <a:srgbClr val="FF8050"/>
                </a:solidFill>
                <a:latin typeface="BIZ UDGothic" panose="020B0400000000000000" pitchFamily="49" charset="-128"/>
                <a:ea typeface="BIZ UDGothic" panose="020B0400000000000000" pitchFamily="49" charset="-128"/>
              </a:rPr>
              <a:t>隙間時間</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で</a:t>
            </a:r>
            <a:r>
              <a:rPr lang="en-US" altLang="ja-JP" sz="3600" dirty="0">
                <a:solidFill>
                  <a:srgbClr val="081168"/>
                </a:solidFill>
                <a:latin typeface="Meiryo UI" panose="020B0604030504040204" pitchFamily="34" charset="-128"/>
                <a:ea typeface="Meiryo UI" panose="020B0604030504040204" pitchFamily="34" charset="-128"/>
              </a:rPr>
              <a:t>OK</a:t>
            </a:r>
            <a:r>
              <a:rPr lang="ja-JP" altLang="en-US" sz="3600">
                <a:solidFill>
                  <a:srgbClr val="081168"/>
                </a:solidFill>
                <a:latin typeface="BIZ UDGothic" panose="020B0400000000000000" pitchFamily="49" charset="-128"/>
                <a:ea typeface="BIZ UDGothic" panose="020B0400000000000000" pitchFamily="49" charset="-128"/>
              </a:rPr>
              <a:t>　</a:t>
            </a:r>
            <a:endParaRPr lang="en-US" altLang="ja-JP" sz="3600" dirty="0">
              <a:solidFill>
                <a:srgbClr val="081168"/>
              </a:solidFill>
              <a:latin typeface="BIZ UDGothic" panose="020B0400000000000000" pitchFamily="49" charset="-128"/>
              <a:ea typeface="BIZ UDGothic" panose="020B0400000000000000" pitchFamily="49" charset="-128"/>
            </a:endParaRPr>
          </a:p>
          <a:p>
            <a:pPr>
              <a:lnSpc>
                <a:spcPct val="150000"/>
              </a:lnSpc>
              <a:spcAft>
                <a:spcPts val="800"/>
              </a:spcAft>
            </a:pPr>
            <a:r>
              <a:rPr lang="ja-JP" altLang="en-US" sz="3600">
                <a:solidFill>
                  <a:srgbClr val="081168"/>
                </a:solidFill>
                <a:latin typeface="BIZ UDGothic" panose="020B0400000000000000" pitchFamily="49" charset="-128"/>
                <a:ea typeface="BIZ UDGothic" panose="020B0400000000000000" pitchFamily="49" charset="-128"/>
              </a:rPr>
              <a:t>・</a:t>
            </a:r>
            <a:r>
              <a:rPr lang="ja-JP" altLang="en-US" sz="3600" b="1">
                <a:solidFill>
                  <a:srgbClr val="FF8050"/>
                </a:solidFill>
                <a:latin typeface="BIZ UDGothic" panose="020B0400000000000000" pitchFamily="49" charset="-128"/>
                <a:ea typeface="BIZ UDGothic" panose="020B0400000000000000" pitchFamily="49" charset="-128"/>
              </a:rPr>
              <a:t>専任コンサルタント</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がサポート</a:t>
            </a:r>
            <a:endParaRPr lang="en-US" altLang="ja-JP" sz="3600" dirty="0">
              <a:solidFill>
                <a:srgbClr val="081168"/>
              </a:solidFill>
              <a:latin typeface="BIZ UDGothic" panose="020B0400000000000000" pitchFamily="49" charset="-128"/>
              <a:ea typeface="BIZ UDGothic" panose="020B0400000000000000" pitchFamily="49" charset="-128"/>
            </a:endParaRPr>
          </a:p>
          <a:p>
            <a:pPr>
              <a:lnSpc>
                <a:spcPct val="150000"/>
              </a:lnSpc>
              <a:spcAft>
                <a:spcPts val="800"/>
              </a:spcAft>
            </a:pPr>
            <a:r>
              <a:rPr lang="ja-JP" altLang="en-US" sz="3600">
                <a:solidFill>
                  <a:srgbClr val="081168"/>
                </a:solidFill>
                <a:latin typeface="BIZ UDGothic" panose="020B0400000000000000" pitchFamily="49" charset="-128"/>
                <a:ea typeface="BIZ UDGothic" panose="020B0400000000000000" pitchFamily="49" charset="-128"/>
              </a:rPr>
              <a:t>・</a:t>
            </a:r>
            <a:r>
              <a:rPr lang="en-US" altLang="ja-JP" sz="3600" b="1" dirty="0">
                <a:solidFill>
                  <a:srgbClr val="FF8050"/>
                </a:solidFill>
                <a:latin typeface="BIZ UDGothic" panose="020B0400000000000000" pitchFamily="49" charset="-128"/>
                <a:ea typeface="BIZ UDGothic" panose="020B0400000000000000" pitchFamily="49" charset="-128"/>
              </a:rPr>
              <a:t>1</a:t>
            </a:r>
            <a:r>
              <a:rPr lang="ja-JP" altLang="en-US" sz="3600" b="1">
                <a:solidFill>
                  <a:srgbClr val="FF8050"/>
                </a:solidFill>
                <a:latin typeface="BIZ UDGothic" panose="020B0400000000000000" pitchFamily="49" charset="-128"/>
                <a:ea typeface="BIZ UDGothic" panose="020B0400000000000000" pitchFamily="49" charset="-128"/>
              </a:rPr>
              <a:t>年間</a:t>
            </a:r>
            <a:r>
              <a:rPr lang="en-US" altLang="ja-JP" sz="3600" b="1" dirty="0">
                <a:solidFill>
                  <a:srgbClr val="FF8050"/>
                </a:solidFill>
                <a:latin typeface="BIZ UDGothic" panose="020B0400000000000000" pitchFamily="49" charset="-128"/>
                <a:ea typeface="BIZ UDGothic" panose="020B0400000000000000" pitchFamily="49" charset="-128"/>
              </a:rPr>
              <a:t> </a:t>
            </a:r>
            <a:r>
              <a:rPr lang="ja-JP" altLang="en-US" sz="3600">
                <a:solidFill>
                  <a:srgbClr val="081168"/>
                </a:solidFill>
                <a:latin typeface="BIZ UDGothic" panose="020B0400000000000000" pitchFamily="49" charset="-128"/>
                <a:ea typeface="BIZ UDGothic" panose="020B0400000000000000" pitchFamily="49" charset="-128"/>
              </a:rPr>
              <a:t>たっぷり授業を見ることができる</a:t>
            </a:r>
            <a:endParaRPr lang="en-US" altLang="ja-JP" sz="3600" dirty="0">
              <a:solidFill>
                <a:srgbClr val="081168"/>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363541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C5A04B-588C-E8A6-7D29-8B9CF6C11660}"/>
              </a:ext>
            </a:extLst>
          </p:cNvPr>
          <p:cNvSpPr>
            <a:spLocks noGrp="1"/>
          </p:cNvSpPr>
          <p:nvPr>
            <p:ph type="ctrTitle"/>
          </p:nvPr>
        </p:nvSpPr>
        <p:spPr>
          <a:prstGeom prst="rect">
            <a:avLst/>
          </a:prstGeom>
        </p:spPr>
        <p:txBody>
          <a:bodyPr/>
          <a:lstStyle/>
          <a:p>
            <a:r>
              <a:rPr kumimoji="1" lang="en-US" altLang="ja-JP">
                <a:latin typeface="Meiryo UI" panose="020B0604030504040204" pitchFamily="34" charset="-128"/>
                <a:ea typeface="Meiryo UI" panose="020B0604030504040204" pitchFamily="34" charset="-128"/>
              </a:rPr>
              <a:t>GFS</a:t>
            </a:r>
            <a:r>
              <a:rPr kumimoji="1" lang="ja-JP" altLang="en-US"/>
              <a:t>のコンセプト</a:t>
            </a:r>
          </a:p>
        </p:txBody>
      </p:sp>
      <p:sp>
        <p:nvSpPr>
          <p:cNvPr id="5" name="四角形: 角を丸くする 15">
            <a:extLst>
              <a:ext uri="{FF2B5EF4-FFF2-40B4-BE49-F238E27FC236}">
                <a16:creationId xmlns:a16="http://schemas.microsoft.com/office/drawing/2014/main" id="{96A56107-0886-01E9-5DD5-C717356F98FF}"/>
              </a:ext>
            </a:extLst>
          </p:cNvPr>
          <p:cNvSpPr/>
          <p:nvPr/>
        </p:nvSpPr>
        <p:spPr>
          <a:xfrm>
            <a:off x="1396738" y="1416654"/>
            <a:ext cx="9398524" cy="4383463"/>
          </a:xfrm>
          <a:prstGeom prst="roundRect">
            <a:avLst>
              <a:gd name="adj" fmla="val 5034"/>
            </a:avLst>
          </a:prstGeom>
          <a:gradFill flip="none" rotWithShape="1">
            <a:gsLst>
              <a:gs pos="0">
                <a:schemeClr val="accent4">
                  <a:lumMod val="5000"/>
                  <a:lumOff val="95000"/>
                </a:schemeClr>
              </a:gs>
              <a:gs pos="37000">
                <a:schemeClr val="accent4">
                  <a:lumMod val="45000"/>
                  <a:lumOff val="55000"/>
                </a:schemeClr>
              </a:gs>
              <a:gs pos="61000">
                <a:schemeClr val="accent4">
                  <a:lumMod val="45000"/>
                  <a:lumOff val="55000"/>
                </a:schemeClr>
              </a:gs>
              <a:gs pos="95000">
                <a:schemeClr val="accent4">
                  <a:lumMod val="30000"/>
                  <a:lumOff val="70000"/>
                </a:schemeClr>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ja-JP" altLang="en-US" b="1">
              <a:solidFill>
                <a:srgbClr val="081F5C"/>
              </a:solidFill>
              <a:latin typeface="Meiryo UI" panose="020B0604030504040204" pitchFamily="50" charset="-128"/>
              <a:ea typeface="Meiryo UI" panose="020B0604030504040204" pitchFamily="50" charset="-128"/>
            </a:endParaRPr>
          </a:p>
        </p:txBody>
      </p:sp>
      <p:sp>
        <p:nvSpPr>
          <p:cNvPr id="11" name="TextBox 4">
            <a:extLst>
              <a:ext uri="{FF2B5EF4-FFF2-40B4-BE49-F238E27FC236}">
                <a16:creationId xmlns:a16="http://schemas.microsoft.com/office/drawing/2014/main" id="{93748E70-EEE0-A2E6-DFF4-200B108AAB3D}"/>
              </a:ext>
            </a:extLst>
          </p:cNvPr>
          <p:cNvSpPr txBox="1"/>
          <p:nvPr/>
        </p:nvSpPr>
        <p:spPr>
          <a:xfrm>
            <a:off x="1655876" y="1756982"/>
            <a:ext cx="8880248" cy="37028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7000"/>
              </a:lnSpc>
            </a:pPr>
            <a:r>
              <a:rPr lang="ja-JP" altLang="en-US" sz="6000" b="1">
                <a:solidFill>
                  <a:srgbClr val="081F5C"/>
                </a:solidFill>
                <a:latin typeface="BIZ UDGothic" panose="020B0400000000000000" pitchFamily="49" charset="-128"/>
                <a:ea typeface="BIZ UDGothic" panose="020B0400000000000000" pitchFamily="49" charset="-128"/>
              </a:rPr>
              <a:t>お金でやりたいことを</a:t>
            </a:r>
            <a:endParaRPr lang="en-US" altLang="ja-JP" sz="6000" b="1">
              <a:solidFill>
                <a:srgbClr val="081F5C"/>
              </a:solidFill>
              <a:latin typeface="BIZ UDGothic" panose="020B0400000000000000" pitchFamily="49" charset="-128"/>
              <a:ea typeface="BIZ UDGothic" panose="020B0400000000000000" pitchFamily="49" charset="-128"/>
            </a:endParaRPr>
          </a:p>
          <a:p>
            <a:pPr algn="ctr">
              <a:lnSpc>
                <a:spcPts val="7000"/>
              </a:lnSpc>
            </a:pPr>
            <a:r>
              <a:rPr lang="ja-JP" altLang="en-US" sz="6000" b="1">
                <a:solidFill>
                  <a:srgbClr val="081F5C"/>
                </a:solidFill>
                <a:latin typeface="BIZ UDGothic" panose="020B0400000000000000" pitchFamily="49" charset="-128"/>
                <a:ea typeface="BIZ UDGothic" panose="020B0400000000000000" pitchFamily="49" charset="-128"/>
              </a:rPr>
              <a:t>諦めない世の中を創る</a:t>
            </a:r>
            <a:endParaRPr lang="en-US" altLang="ja-JP" sz="6000" b="1">
              <a:solidFill>
                <a:srgbClr val="081F5C"/>
              </a:solidFill>
              <a:latin typeface="BIZ UDGothic" panose="020B0400000000000000" pitchFamily="49" charset="-128"/>
              <a:ea typeface="BIZ UDGothic" panose="020B0400000000000000" pitchFamily="49" charset="-128"/>
            </a:endParaRPr>
          </a:p>
          <a:p>
            <a:pPr algn="ctr">
              <a:lnSpc>
                <a:spcPts val="5020"/>
              </a:lnSpc>
            </a:pPr>
            <a:endParaRPr lang="ja-JP" altLang="en-US" sz="3600" b="1">
              <a:solidFill>
                <a:srgbClr val="081F5C"/>
              </a:solidFill>
              <a:latin typeface="BIZ UDGothic" panose="020B0400000000000000" pitchFamily="49" charset="-128"/>
              <a:ea typeface="BIZ UDGothic" panose="020B0400000000000000" pitchFamily="49" charset="-128"/>
            </a:endParaRPr>
          </a:p>
          <a:p>
            <a:pPr algn="ctr">
              <a:lnSpc>
                <a:spcPts val="5020"/>
              </a:lnSpc>
            </a:pPr>
            <a:r>
              <a:rPr lang="ja-JP" altLang="en-US" sz="2800" b="1">
                <a:solidFill>
                  <a:srgbClr val="081F5C"/>
                </a:solidFill>
                <a:latin typeface="BIZ UDGothic" panose="020B0400000000000000" pitchFamily="49" charset="-128"/>
                <a:ea typeface="BIZ UDGothic" panose="020B0400000000000000" pitchFamily="49" charset="-128"/>
              </a:rPr>
              <a:t>金融知識がすべての人にとって</a:t>
            </a:r>
            <a:endParaRPr lang="en-US" altLang="ja-JP" sz="2800" b="1">
              <a:solidFill>
                <a:srgbClr val="081F5C"/>
              </a:solidFill>
              <a:latin typeface="BIZ UDGothic" panose="020B0400000000000000" pitchFamily="49" charset="-128"/>
              <a:ea typeface="BIZ UDGothic" panose="020B0400000000000000" pitchFamily="49" charset="-128"/>
            </a:endParaRPr>
          </a:p>
          <a:p>
            <a:pPr algn="ctr">
              <a:lnSpc>
                <a:spcPts val="5020"/>
              </a:lnSpc>
            </a:pPr>
            <a:r>
              <a:rPr lang="ja-JP" altLang="en-US" sz="2800" b="1">
                <a:solidFill>
                  <a:srgbClr val="081F5C"/>
                </a:solidFill>
                <a:latin typeface="BIZ UDGothic" panose="020B0400000000000000" pitchFamily="49" charset="-128"/>
                <a:ea typeface="BIZ UDGothic" panose="020B0400000000000000" pitchFamily="49" charset="-128"/>
              </a:rPr>
              <a:t>当たり前の時代を創る</a:t>
            </a:r>
          </a:p>
        </p:txBody>
      </p:sp>
      <p:cxnSp>
        <p:nvCxnSpPr>
          <p:cNvPr id="7" name="直線コネクタ 6">
            <a:extLst>
              <a:ext uri="{FF2B5EF4-FFF2-40B4-BE49-F238E27FC236}">
                <a16:creationId xmlns:a16="http://schemas.microsoft.com/office/drawing/2014/main" id="{C2938E13-9CDA-1C09-0747-FFE1F7558263}"/>
              </a:ext>
            </a:extLst>
          </p:cNvPr>
          <p:cNvCxnSpPr/>
          <p:nvPr/>
        </p:nvCxnSpPr>
        <p:spPr>
          <a:xfrm>
            <a:off x="2073897" y="3836709"/>
            <a:ext cx="8050491" cy="0"/>
          </a:xfrm>
          <a:prstGeom prst="line">
            <a:avLst/>
          </a:prstGeom>
          <a:ln w="50800">
            <a:gradFill flip="none" rotWithShape="1">
              <a:gsLst>
                <a:gs pos="28000">
                  <a:srgbClr val="F3CB52"/>
                </a:gs>
                <a:gs pos="82000">
                  <a:srgbClr val="F9D976"/>
                </a:gs>
                <a:gs pos="21000">
                  <a:schemeClr val="accent4">
                    <a:lumMod val="40000"/>
                    <a:lumOff val="60000"/>
                  </a:schemeClr>
                </a:gs>
                <a:gs pos="67000">
                  <a:srgbClr val="E6AF0A"/>
                </a:gs>
                <a:gs pos="5000">
                  <a:srgbClr val="E6AF0A"/>
                </a:gs>
                <a:gs pos="96000">
                  <a:schemeClr val="accent4">
                    <a:lumMod val="95000"/>
                    <a:lumOff val="5000"/>
                  </a:schemeClr>
                </a:gs>
              </a:gsLst>
              <a:lin ang="360000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859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602B-B47D-6BDB-B10D-1361E7583F7C}"/>
            </a:ext>
          </a:extLst>
        </p:cNvPr>
        <p:cNvGrpSpPr/>
        <p:nvPr/>
      </p:nvGrpSpPr>
      <p:grpSpPr>
        <a:xfrm>
          <a:off x="0" y="0"/>
          <a:ext cx="0" cy="0"/>
          <a:chOff x="0" y="0"/>
          <a:chExt cx="0" cy="0"/>
        </a:xfrm>
      </p:grpSpPr>
      <p:sp>
        <p:nvSpPr>
          <p:cNvPr id="12" name="円/楕円 11">
            <a:extLst>
              <a:ext uri="{FF2B5EF4-FFF2-40B4-BE49-F238E27FC236}">
                <a16:creationId xmlns:a16="http://schemas.microsoft.com/office/drawing/2014/main" id="{1085F4EA-A9FF-07E2-991F-7E2D2C26BD72}"/>
              </a:ext>
            </a:extLst>
          </p:cNvPr>
          <p:cNvSpPr/>
          <p:nvPr/>
        </p:nvSpPr>
        <p:spPr>
          <a:xfrm>
            <a:off x="9241096" y="3510043"/>
            <a:ext cx="2364863" cy="2311328"/>
          </a:xfrm>
          <a:prstGeom prst="ellipse">
            <a:avLst/>
          </a:prstGeom>
          <a:solidFill>
            <a:schemeClr val="accent6">
              <a:lumMod val="20000"/>
              <a:lumOff val="80000"/>
            </a:schemeClr>
          </a:solidFill>
          <a:ln w="28575">
            <a:solidFill>
              <a:srgbClr val="EEF0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8BAECB3-DFCF-8FB1-D0FC-634CB654BEA5}"/>
              </a:ext>
            </a:extLst>
          </p:cNvPr>
          <p:cNvSpPr>
            <a:spLocks noGrp="1"/>
          </p:cNvSpPr>
          <p:nvPr>
            <p:ph type="sldNum" sz="quarter" idx="2"/>
          </p:nvPr>
        </p:nvSpPr>
        <p:spPr>
          <a:prstGeom prst="rect">
            <a:avLst/>
          </a:prstGeom>
        </p:spPr>
        <p:txBody>
          <a:bodyPr/>
          <a:lstStyle/>
          <a:p>
            <a:fld id="{86CB4B4D-7CA3-9044-876B-883B54F8677D}" type="slidenum">
              <a:rPr lang="en-US" altLang="ja-JP" smtClean="0"/>
              <a:pPr/>
              <a:t>39</a:t>
            </a:fld>
            <a:endParaRPr lang="ja-JP" altLang="en-US"/>
          </a:p>
        </p:txBody>
      </p:sp>
      <p:sp>
        <p:nvSpPr>
          <p:cNvPr id="7" name="テキスト ボックス 6">
            <a:extLst>
              <a:ext uri="{FF2B5EF4-FFF2-40B4-BE49-F238E27FC236}">
                <a16:creationId xmlns:a16="http://schemas.microsoft.com/office/drawing/2014/main" id="{3D9FE5E3-B79A-5F68-D5D2-07E304F11C18}"/>
              </a:ext>
            </a:extLst>
          </p:cNvPr>
          <p:cNvSpPr txBox="1"/>
          <p:nvPr/>
        </p:nvSpPr>
        <p:spPr>
          <a:xfrm>
            <a:off x="625486" y="756062"/>
            <a:ext cx="10941028" cy="1200329"/>
          </a:xfrm>
          <a:prstGeom prst="rect">
            <a:avLst/>
          </a:prstGeom>
          <a:noFill/>
        </p:spPr>
        <p:txBody>
          <a:bodyPr wrap="square" rtlCol="0">
            <a:spAutoFit/>
          </a:bodyPr>
          <a:lstStyle/>
          <a:p>
            <a:r>
              <a:rPr lang="ja-JP" altLang="en-US" sz="3600" b="1">
                <a:solidFill>
                  <a:srgbClr val="FF8050"/>
                </a:solidFill>
                <a:latin typeface="BIZ UDGothic" panose="020B0400000000000000" pitchFamily="49" charset="-128"/>
                <a:ea typeface="BIZ UDGothic" panose="020B0400000000000000" pitchFamily="49" charset="-128"/>
              </a:rPr>
              <a:t>今日はありがとうございました。</a:t>
            </a:r>
            <a:endParaRPr lang="en-US" altLang="ja-JP" sz="3600" b="1" dirty="0">
              <a:solidFill>
                <a:srgbClr val="FF8050"/>
              </a:solidFill>
              <a:latin typeface="BIZ UDGothic" panose="020B0400000000000000" pitchFamily="49" charset="-128"/>
              <a:ea typeface="BIZ UDGothic" panose="020B0400000000000000" pitchFamily="49" charset="-128"/>
            </a:endParaRPr>
          </a:p>
          <a:p>
            <a:r>
              <a:rPr lang="ja-JP" altLang="en-US" sz="3600" b="1">
                <a:solidFill>
                  <a:srgbClr val="FF8050"/>
                </a:solidFill>
                <a:latin typeface="BIZ UDGothic" panose="020B0400000000000000" pitchFamily="49" charset="-128"/>
                <a:ea typeface="BIZ UDGothic" panose="020B0400000000000000" pitchFamily="49" charset="-128"/>
              </a:rPr>
              <a:t>最後に、</a:t>
            </a:r>
            <a:r>
              <a:rPr lang="en-US" altLang="ja-JP" sz="3600" b="1" dirty="0">
                <a:solidFill>
                  <a:srgbClr val="FF8050"/>
                </a:solidFill>
                <a:latin typeface="BIZ UDGothic" panose="020B0400000000000000" pitchFamily="49" charset="-128"/>
                <a:ea typeface="BIZ UDGothic" panose="020B0400000000000000" pitchFamily="49" charset="-128"/>
              </a:rPr>
              <a:t>LINE</a:t>
            </a:r>
            <a:r>
              <a:rPr lang="ja-JP" altLang="en-US" sz="3600" b="1">
                <a:solidFill>
                  <a:srgbClr val="FF8050"/>
                </a:solidFill>
                <a:latin typeface="BIZ UDGothic" panose="020B0400000000000000" pitchFamily="49" charset="-128"/>
                <a:ea typeface="BIZ UDGothic" panose="020B0400000000000000" pitchFamily="49" charset="-128"/>
              </a:rPr>
              <a:t>のご登録お願いいたします！</a:t>
            </a:r>
          </a:p>
        </p:txBody>
      </p:sp>
      <p:sp>
        <p:nvSpPr>
          <p:cNvPr id="11" name="テキスト ボックス 10">
            <a:extLst>
              <a:ext uri="{FF2B5EF4-FFF2-40B4-BE49-F238E27FC236}">
                <a16:creationId xmlns:a16="http://schemas.microsoft.com/office/drawing/2014/main" id="{F1CA0A6C-26F3-F721-CA95-6AFB1CA358D4}"/>
              </a:ext>
            </a:extLst>
          </p:cNvPr>
          <p:cNvSpPr txBox="1"/>
          <p:nvPr/>
        </p:nvSpPr>
        <p:spPr>
          <a:xfrm>
            <a:off x="899280" y="5279091"/>
            <a:ext cx="7186152" cy="923330"/>
          </a:xfrm>
          <a:prstGeom prst="rect">
            <a:avLst/>
          </a:prstGeom>
          <a:noFill/>
        </p:spPr>
        <p:txBody>
          <a:bodyPr wrap="square">
            <a:spAutoFit/>
          </a:bodyPr>
          <a:lstStyle/>
          <a:p>
            <a:r>
              <a:rPr lang="en" altLang="ja-JP" u="sng" dirty="0">
                <a:hlinkClick r:id="rId3"/>
              </a:rPr>
              <a:t>https://liff.line.me/1657665342-Bob1P7zn/landing?follow=%40873rhatr&amp;lp=ejSIVN&amp;liff_id=1657665342-Bob1P7zn</a:t>
            </a:r>
            <a:endParaRPr lang="en" altLang="ja-JP" dirty="0">
              <a:solidFill>
                <a:srgbClr val="DCA10D"/>
              </a:solidFill>
              <a:effectLst/>
              <a:latin typeface="Helvetica Neue" panose="02000503000000020004" pitchFamily="2" charset="0"/>
            </a:endParaRPr>
          </a:p>
        </p:txBody>
      </p:sp>
      <p:pic>
        <p:nvPicPr>
          <p:cNvPr id="10" name="図 9" descr="部屋, 挿絵, 時計 が含まれている画像&#10;&#10;AI 生成コンテンツは誤りを含む可能性があります。">
            <a:extLst>
              <a:ext uri="{FF2B5EF4-FFF2-40B4-BE49-F238E27FC236}">
                <a16:creationId xmlns:a16="http://schemas.microsoft.com/office/drawing/2014/main" id="{2259ECAE-272D-95C4-183F-C392504FC658}"/>
              </a:ext>
            </a:extLst>
          </p:cNvPr>
          <p:cNvPicPr>
            <a:picLocks noChangeAspect="1"/>
          </p:cNvPicPr>
          <p:nvPr/>
        </p:nvPicPr>
        <p:blipFill>
          <a:blip r:embed="rId4"/>
          <a:stretch>
            <a:fillRect/>
          </a:stretch>
        </p:blipFill>
        <p:spPr>
          <a:xfrm>
            <a:off x="8085432" y="2354379"/>
            <a:ext cx="2311328" cy="2311328"/>
          </a:xfrm>
          <a:prstGeom prst="rect">
            <a:avLst/>
          </a:prstGeom>
          <a:ln w="41275">
            <a:solidFill>
              <a:schemeClr val="accent6">
                <a:lumMod val="50000"/>
              </a:schemeClr>
            </a:solidFill>
          </a:ln>
        </p:spPr>
      </p:pic>
      <p:pic>
        <p:nvPicPr>
          <p:cNvPr id="8" name="図 7" descr="QR コード&#10;&#10;AI 生成コンテンツは誤りを含む可能性があります。">
            <a:extLst>
              <a:ext uri="{FF2B5EF4-FFF2-40B4-BE49-F238E27FC236}">
                <a16:creationId xmlns:a16="http://schemas.microsoft.com/office/drawing/2014/main" id="{3C18E14C-F9C6-001A-D994-6CC38534BF99}"/>
              </a:ext>
            </a:extLst>
          </p:cNvPr>
          <p:cNvPicPr>
            <a:picLocks noChangeAspect="1"/>
          </p:cNvPicPr>
          <p:nvPr/>
        </p:nvPicPr>
        <p:blipFill>
          <a:blip r:embed="rId5"/>
          <a:stretch>
            <a:fillRect/>
          </a:stretch>
        </p:blipFill>
        <p:spPr>
          <a:xfrm>
            <a:off x="2703845" y="1956391"/>
            <a:ext cx="3392155" cy="3392155"/>
          </a:xfrm>
          <a:prstGeom prst="rect">
            <a:avLst/>
          </a:prstGeom>
        </p:spPr>
      </p:pic>
    </p:spTree>
    <p:extLst>
      <p:ext uri="{BB962C8B-B14F-4D97-AF65-F5344CB8AC3E}">
        <p14:creationId xmlns:p14="http://schemas.microsoft.com/office/powerpoint/2010/main" val="394467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8B9EA-1855-BE4C-A709-A95134EFAA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768AC1-74E7-51B5-1E79-F3E37A80C347}"/>
              </a:ext>
            </a:extLst>
          </p:cNvPr>
          <p:cNvSpPr>
            <a:spLocks noGrp="1"/>
          </p:cNvSpPr>
          <p:nvPr>
            <p:ph type="sldNum" sz="quarter" idx="2"/>
          </p:nvPr>
        </p:nvSpPr>
        <p:spPr>
          <a:prstGeom prst="rect">
            <a:avLst/>
          </a:prstGeom>
        </p:spPr>
        <p:txBody>
          <a:bodyPr/>
          <a:lstStyle/>
          <a:p>
            <a:fld id="{86CB4B4D-7CA3-9044-876B-883B54F8677D}" type="slidenum">
              <a:rPr lang="en-US" altLang="ja-JP" smtClean="0"/>
              <a:pPr/>
              <a:t>4</a:t>
            </a:fld>
            <a:endParaRPr lang="ja-JP" altLang="en-US"/>
          </a:p>
        </p:txBody>
      </p:sp>
      <p:sp>
        <p:nvSpPr>
          <p:cNvPr id="10" name="タイトル 1">
            <a:extLst>
              <a:ext uri="{FF2B5EF4-FFF2-40B4-BE49-F238E27FC236}">
                <a16:creationId xmlns:a16="http://schemas.microsoft.com/office/drawing/2014/main" id="{B9E7804B-233F-6B44-BA00-C702A77B9629}"/>
              </a:ext>
            </a:extLst>
          </p:cNvPr>
          <p:cNvSpPr txBox="1">
            <a:spLocks/>
          </p:cNvSpPr>
          <p:nvPr/>
        </p:nvSpPr>
        <p:spPr>
          <a:xfrm>
            <a:off x="368085" y="111818"/>
            <a:ext cx="10363200" cy="413619"/>
          </a:xfrm>
          <a:prstGeom prst="rect">
            <a:avLst/>
          </a:prstGeom>
        </p:spPr>
        <p:txBody>
          <a:bodyPr lIns="0" anchor="t"/>
          <a:lstStyle>
            <a:lvl1pPr algn="l" defTabSz="685800" rtl="0" eaLnBrk="1" latinLnBrk="0" hangingPunct="1">
              <a:lnSpc>
                <a:spcPct val="90000"/>
              </a:lnSpc>
              <a:spcBef>
                <a:spcPct val="0"/>
              </a:spcBef>
              <a:buNone/>
              <a:defRPr kumimoji="1" sz="2400" b="1" i="0" kern="1200">
                <a:solidFill>
                  <a:srgbClr val="081F5C"/>
                </a:solidFill>
                <a:latin typeface="BIZ UDGothic" panose="020B0400000000000000" pitchFamily="49" charset="-128"/>
                <a:ea typeface="BIZ UDGothic" panose="020B0400000000000000" pitchFamily="49" charset="-128"/>
                <a:cs typeface="+mj-cs"/>
              </a:defRPr>
            </a:lvl1pPr>
          </a:lstStyle>
          <a:p>
            <a:r>
              <a:rPr lang="ja-JP" altLang="en-US"/>
              <a:t>講座の運営元</a:t>
            </a:r>
          </a:p>
        </p:txBody>
      </p:sp>
      <p:sp>
        <p:nvSpPr>
          <p:cNvPr id="11" name="正方形/長方形 10">
            <a:extLst>
              <a:ext uri="{FF2B5EF4-FFF2-40B4-BE49-F238E27FC236}">
                <a16:creationId xmlns:a16="http://schemas.microsoft.com/office/drawing/2014/main" id="{925B6491-4945-F92C-455F-71D5FD600D83}"/>
              </a:ext>
            </a:extLst>
          </p:cNvPr>
          <p:cNvSpPr/>
          <p:nvPr/>
        </p:nvSpPr>
        <p:spPr>
          <a:xfrm>
            <a:off x="1618225" y="5639582"/>
            <a:ext cx="10719351" cy="8758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spcBef>
                <a:spcPts val="600"/>
              </a:spcBef>
            </a:pPr>
            <a:r>
              <a:rPr lang="ja-JP" altLang="en-US" sz="1100" b="1"/>
              <a:t>・調査実施期間：</a:t>
            </a:r>
            <a:r>
              <a:rPr lang="en-US" altLang="ja-JP" sz="1100" b="1" dirty="0"/>
              <a:t>2025</a:t>
            </a:r>
            <a:r>
              <a:rPr lang="ja-JP" altLang="en-US" sz="1100" b="1"/>
              <a:t>年</a:t>
            </a:r>
            <a:r>
              <a:rPr lang="en-US" altLang="ja-JP" sz="1100" b="1" dirty="0"/>
              <a:t>12</a:t>
            </a:r>
            <a:r>
              <a:rPr lang="ja-JP" altLang="en-US" sz="1100" b="1"/>
              <a:t>月</a:t>
            </a:r>
            <a:br>
              <a:rPr lang="ja-JP" altLang="en-US" sz="1100" b="1"/>
            </a:br>
            <a:r>
              <a:rPr lang="ja-JP" altLang="en-US" sz="1100" b="1"/>
              <a:t>・生徒数（オンライン</a:t>
            </a:r>
            <a:r>
              <a:rPr lang="en-US" altLang="ja-JP" sz="1100" b="1" dirty="0"/>
              <a:t>/</a:t>
            </a:r>
            <a:r>
              <a:rPr lang="ja-JP" altLang="en-US" sz="1100" b="1"/>
              <a:t>オフライン含める</a:t>
            </a:r>
            <a:r>
              <a:rPr lang="en-US" altLang="ja-JP" sz="1100" b="1" dirty="0"/>
              <a:t>)</a:t>
            </a:r>
            <a:r>
              <a:rPr lang="ja-JP" altLang="en-US" sz="1100" b="1"/>
              <a:t>：</a:t>
            </a:r>
            <a:r>
              <a:rPr lang="en-US" altLang="ja-JP" sz="1100" b="1" dirty="0"/>
              <a:t>2024 </a:t>
            </a:r>
            <a:r>
              <a:rPr lang="ja-JP" altLang="en-US" sz="1100" b="1"/>
              <a:t>年以前の入学生徒も含め全生徒を対象とし、教室コースのみの生徒も含める</a:t>
            </a:r>
            <a:br>
              <a:rPr lang="ja-JP" altLang="en-US" sz="1100" b="1"/>
            </a:br>
            <a:r>
              <a:rPr lang="ja-JP" altLang="en-US" sz="1100" b="1"/>
              <a:t>・講義数：動画以外の講義</a:t>
            </a:r>
            <a:r>
              <a:rPr lang="en-US" altLang="ja-JP" sz="1100" b="1" dirty="0"/>
              <a:t>(</a:t>
            </a:r>
            <a:r>
              <a:rPr lang="ja-JP" altLang="en-US" sz="1100" b="1"/>
              <a:t>オフラインの講義</a:t>
            </a:r>
            <a:r>
              <a:rPr lang="en-US" altLang="ja-JP" sz="1100" b="1" dirty="0"/>
              <a:t>)</a:t>
            </a:r>
            <a:r>
              <a:rPr lang="ja-JP" altLang="en-US" sz="1100" b="1"/>
              <a:t>も含め、全講義を対象とし、動画については動画</a:t>
            </a:r>
            <a:r>
              <a:rPr lang="en-US" altLang="ja-JP" sz="1100" b="1" dirty="0"/>
              <a:t>1</a:t>
            </a:r>
            <a:r>
              <a:rPr lang="ja-JP" altLang="en-US" sz="1100" b="1"/>
              <a:t>つを</a:t>
            </a:r>
            <a:r>
              <a:rPr lang="en-US" altLang="ja-JP" sz="1100" b="1" dirty="0"/>
              <a:t>1</a:t>
            </a:r>
            <a:r>
              <a:rPr lang="ja-JP" altLang="en-US" sz="1100" b="1"/>
              <a:t>講義とカウントする</a:t>
            </a:r>
            <a:br>
              <a:rPr lang="ja-JP" altLang="en-US" sz="1100" b="1"/>
            </a:br>
            <a:r>
              <a:rPr lang="ja-JP" altLang="en-US" sz="1100" b="1"/>
              <a:t>・講師数：動画講義を担当している講師だけでなく、オフラインの講師の数も含め、全講師数が対象</a:t>
            </a:r>
            <a:br>
              <a:rPr lang="ja-JP" altLang="en-US" sz="1100" b="1"/>
            </a:br>
            <a:r>
              <a:rPr lang="ja-JP" altLang="en-US" sz="1100" b="1"/>
              <a:t>・調査対象範囲：日本国内（全国）■調査会社：東京商工リサーチ</a:t>
            </a:r>
            <a:endParaRPr lang="ja-JP" altLang="en-US" sz="1067" b="1">
              <a:latin typeface="Meiryo" panose="020B0604030504040204" pitchFamily="34" charset="-128"/>
              <a:ea typeface="Meiryo" panose="020B0604030504040204" pitchFamily="34" charset="-128"/>
            </a:endParaRPr>
          </a:p>
        </p:txBody>
      </p:sp>
      <p:sp>
        <p:nvSpPr>
          <p:cNvPr id="12" name="タイトル 9">
            <a:extLst>
              <a:ext uri="{FF2B5EF4-FFF2-40B4-BE49-F238E27FC236}">
                <a16:creationId xmlns:a16="http://schemas.microsoft.com/office/drawing/2014/main" id="{AAA93ED4-F73F-F1FE-0DE7-29D6709CB8C3}"/>
              </a:ext>
            </a:extLst>
          </p:cNvPr>
          <p:cNvSpPr txBox="1">
            <a:spLocks/>
          </p:cNvSpPr>
          <p:nvPr/>
        </p:nvSpPr>
        <p:spPr>
          <a:xfrm>
            <a:off x="209469" y="744463"/>
            <a:ext cx="11682494" cy="458147"/>
          </a:xfrm>
          <a:prstGeom prst="rect">
            <a:avLst/>
          </a:prstGeom>
        </p:spPr>
        <p:txBody>
          <a:bodyPr anchor="ctr"/>
          <a:lstStyle>
            <a:lvl1pPr algn="l" defTabSz="685800" rtl="0" eaLnBrk="1" latinLnBrk="0" hangingPunct="1">
              <a:lnSpc>
                <a:spcPct val="90000"/>
              </a:lnSpc>
              <a:spcBef>
                <a:spcPct val="0"/>
              </a:spcBef>
              <a:buNone/>
              <a:defRPr kumimoji="1" sz="2000" b="1" i="0" kern="1200">
                <a:solidFill>
                  <a:srgbClr val="4B4B4B"/>
                </a:solidFill>
                <a:latin typeface="Hiragino Sans W4" panose="020B0400000000000000" pitchFamily="34" charset="-128"/>
                <a:ea typeface="Hiragino Sans W4" panose="020B0400000000000000" pitchFamily="34" charset="-128"/>
                <a:cs typeface="+mj-cs"/>
              </a:defRPr>
            </a:lvl1pPr>
          </a:lstStyle>
          <a:p>
            <a:r>
              <a:rPr lang="ja-JP" altLang="en-US" sz="2200">
                <a:solidFill>
                  <a:srgbClr val="081168"/>
                </a:solidFill>
                <a:latin typeface="BIZ UDGothic" panose="020B0400000000000000" pitchFamily="49" charset="-128"/>
                <a:ea typeface="BIZ UDGothic" panose="020B0400000000000000" pitchFamily="49" charset="-128"/>
              </a:rPr>
              <a:t>東京商工リサーチ調べで、オンライン投資スクールとして</a:t>
            </a:r>
            <a:r>
              <a:rPr lang="en-US" altLang="ja-JP" sz="2200" dirty="0">
                <a:solidFill>
                  <a:srgbClr val="081168"/>
                </a:solidFill>
                <a:latin typeface="BIZ UDGothic" panose="020B0400000000000000" pitchFamily="49" charset="-128"/>
                <a:ea typeface="BIZ UDGothic" panose="020B0400000000000000" pitchFamily="49" charset="-128"/>
              </a:rPr>
              <a:t>3</a:t>
            </a:r>
            <a:r>
              <a:rPr lang="ja-JP" altLang="en-US" sz="2200">
                <a:solidFill>
                  <a:srgbClr val="081168"/>
                </a:solidFill>
                <a:latin typeface="BIZ UDGothic" panose="020B0400000000000000" pitchFamily="49" charset="-128"/>
                <a:ea typeface="BIZ UDGothic" panose="020B0400000000000000" pitchFamily="49" charset="-128"/>
              </a:rPr>
              <a:t>つの分野で</a:t>
            </a:r>
            <a:r>
              <a:rPr lang="en-US" altLang="ja-JP" sz="2200" dirty="0">
                <a:solidFill>
                  <a:srgbClr val="081168"/>
                </a:solidFill>
                <a:latin typeface="BIZ UDGothic" panose="020B0400000000000000" pitchFamily="49" charset="-128"/>
                <a:ea typeface="BIZ UDGothic" panose="020B0400000000000000" pitchFamily="49" charset="-128"/>
              </a:rPr>
              <a:t>1</a:t>
            </a:r>
            <a:r>
              <a:rPr lang="ja-JP" altLang="en-US" sz="2200">
                <a:solidFill>
                  <a:srgbClr val="081168"/>
                </a:solidFill>
                <a:latin typeface="BIZ UDGothic" panose="020B0400000000000000" pitchFamily="49" charset="-128"/>
                <a:ea typeface="BIZ UDGothic" panose="020B0400000000000000" pitchFamily="49" charset="-128"/>
              </a:rPr>
              <a:t>位を獲得しています</a:t>
            </a:r>
          </a:p>
        </p:txBody>
      </p:sp>
      <p:pic>
        <p:nvPicPr>
          <p:cNvPr id="13" name="図 12">
            <a:extLst>
              <a:ext uri="{FF2B5EF4-FFF2-40B4-BE49-F238E27FC236}">
                <a16:creationId xmlns:a16="http://schemas.microsoft.com/office/drawing/2014/main" id="{4AF0B630-7CD3-2F08-518A-139114CC3DF9}"/>
              </a:ext>
            </a:extLst>
          </p:cNvPr>
          <p:cNvPicPr>
            <a:picLocks noChangeAspect="1"/>
          </p:cNvPicPr>
          <p:nvPr/>
        </p:nvPicPr>
        <p:blipFill rotWithShape="1">
          <a:blip r:embed="rId3"/>
          <a:srcRect r="76058"/>
          <a:stretch/>
        </p:blipFill>
        <p:spPr>
          <a:xfrm>
            <a:off x="2027458" y="2868645"/>
            <a:ext cx="2513096" cy="2466976"/>
          </a:xfrm>
          <a:prstGeom prst="rect">
            <a:avLst/>
          </a:prstGeom>
        </p:spPr>
      </p:pic>
      <p:pic>
        <p:nvPicPr>
          <p:cNvPr id="14" name="図 13">
            <a:extLst>
              <a:ext uri="{FF2B5EF4-FFF2-40B4-BE49-F238E27FC236}">
                <a16:creationId xmlns:a16="http://schemas.microsoft.com/office/drawing/2014/main" id="{33DC3D7F-B537-C644-89F7-13B5A8CEAAE5}"/>
              </a:ext>
            </a:extLst>
          </p:cNvPr>
          <p:cNvPicPr>
            <a:picLocks noChangeAspect="1"/>
          </p:cNvPicPr>
          <p:nvPr/>
        </p:nvPicPr>
        <p:blipFill rotWithShape="1">
          <a:blip r:embed="rId3"/>
          <a:srcRect l="24813" r="50000"/>
          <a:stretch/>
        </p:blipFill>
        <p:spPr>
          <a:xfrm>
            <a:off x="4774108" y="2868645"/>
            <a:ext cx="2643785" cy="2466976"/>
          </a:xfrm>
          <a:prstGeom prst="rect">
            <a:avLst/>
          </a:prstGeom>
        </p:spPr>
      </p:pic>
      <p:pic>
        <p:nvPicPr>
          <p:cNvPr id="15" name="図 14">
            <a:extLst>
              <a:ext uri="{FF2B5EF4-FFF2-40B4-BE49-F238E27FC236}">
                <a16:creationId xmlns:a16="http://schemas.microsoft.com/office/drawing/2014/main" id="{49E68D9F-F5FA-6012-1418-AAFD9A9A30D0}"/>
              </a:ext>
            </a:extLst>
          </p:cNvPr>
          <p:cNvPicPr>
            <a:picLocks noChangeAspect="1"/>
          </p:cNvPicPr>
          <p:nvPr/>
        </p:nvPicPr>
        <p:blipFill rotWithShape="1">
          <a:blip r:embed="rId3"/>
          <a:srcRect l="75991"/>
          <a:stretch/>
        </p:blipFill>
        <p:spPr>
          <a:xfrm>
            <a:off x="7651446" y="2868645"/>
            <a:ext cx="2520154" cy="2466976"/>
          </a:xfrm>
          <a:prstGeom prst="rect">
            <a:avLst/>
          </a:prstGeom>
        </p:spPr>
      </p:pic>
      <p:grpSp>
        <p:nvGrpSpPr>
          <p:cNvPr id="16" name="グループ化 15">
            <a:extLst>
              <a:ext uri="{FF2B5EF4-FFF2-40B4-BE49-F238E27FC236}">
                <a16:creationId xmlns:a16="http://schemas.microsoft.com/office/drawing/2014/main" id="{5F2F8418-AC6A-F086-1480-BFA89467237E}"/>
              </a:ext>
            </a:extLst>
          </p:cNvPr>
          <p:cNvGrpSpPr/>
          <p:nvPr/>
        </p:nvGrpSpPr>
        <p:grpSpPr>
          <a:xfrm>
            <a:off x="860993" y="1339826"/>
            <a:ext cx="8998756" cy="1777423"/>
            <a:chOff x="860993" y="1339826"/>
            <a:chExt cx="8998756" cy="1777423"/>
          </a:xfrm>
        </p:grpSpPr>
        <p:sp>
          <p:nvSpPr>
            <p:cNvPr id="17" name="テキスト ボックス 16">
              <a:extLst>
                <a:ext uri="{FF2B5EF4-FFF2-40B4-BE49-F238E27FC236}">
                  <a16:creationId xmlns:a16="http://schemas.microsoft.com/office/drawing/2014/main" id="{7C9711AF-A14E-B853-A9D6-C3257620E325}"/>
                </a:ext>
              </a:extLst>
            </p:cNvPr>
            <p:cNvSpPr txBox="1"/>
            <p:nvPr/>
          </p:nvSpPr>
          <p:spPr>
            <a:xfrm>
              <a:off x="2886296" y="2106538"/>
              <a:ext cx="6973453" cy="458147"/>
            </a:xfrm>
            <a:prstGeom prst="rect">
              <a:avLst/>
            </a:prstGeom>
            <a:noFill/>
          </p:spPr>
          <p:txBody>
            <a:bodyPr wrap="square" rtlCol="0" anchor="ctr" anchorCtr="0">
              <a:noAutofit/>
            </a:bodyPr>
            <a:lstStyle/>
            <a:p>
              <a:pPr defTabSz="457223">
                <a:defRPr/>
              </a:pPr>
              <a:r>
                <a:rPr lang="ja-JP" altLang="en-US" sz="3200" b="1">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rPr>
                <a:t>オンライン投資スクール </a:t>
              </a:r>
              <a:r>
                <a:rPr lang="en-US" altLang="ja-JP" sz="6400" b="1" dirty="0">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rPr>
                <a:t>No.1</a:t>
              </a:r>
              <a:endParaRPr lang="ja-JP" altLang="en-US" sz="6400" b="1">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endParaRPr>
            </a:p>
          </p:txBody>
        </p:sp>
        <p:sp>
          <p:nvSpPr>
            <p:cNvPr id="18" name="円/楕円 17">
              <a:extLst>
                <a:ext uri="{FF2B5EF4-FFF2-40B4-BE49-F238E27FC236}">
                  <a16:creationId xmlns:a16="http://schemas.microsoft.com/office/drawing/2014/main" id="{025C8F47-D833-9FEB-D29F-BBC7160ED455}"/>
                </a:ext>
              </a:extLst>
            </p:cNvPr>
            <p:cNvSpPr/>
            <p:nvPr/>
          </p:nvSpPr>
          <p:spPr>
            <a:xfrm rot="21381733">
              <a:off x="860993" y="1339826"/>
              <a:ext cx="1822586" cy="1777423"/>
            </a:xfrm>
            <a:prstGeom prst="ellipse">
              <a:avLst/>
            </a:prstGeom>
            <a:solidFill>
              <a:schemeClr val="bg1"/>
            </a:solidFill>
            <a:ln w="15875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ormAutofit/>
            </a:bodyPr>
            <a:lstStyle/>
            <a:p>
              <a:pPr algn="ctr"/>
              <a:r>
                <a:rPr lang="en-US" altLang="ja-JP" sz="2000" b="1" dirty="0">
                  <a:solidFill>
                    <a:srgbClr val="081168"/>
                  </a:solidFill>
                  <a:latin typeface="Meiryo UI" panose="020B0604030504040204" pitchFamily="34" charset="-128"/>
                  <a:ea typeface="Meiryo UI" panose="020B0604030504040204" pitchFamily="34" charset="-128"/>
                </a:rPr>
                <a:t>60,000</a:t>
              </a:r>
              <a:r>
                <a:rPr lang="ja-JP" altLang="en-US" sz="2000" b="1">
                  <a:solidFill>
                    <a:srgbClr val="081168"/>
                  </a:solidFill>
                  <a:latin typeface="Meiryo UI" panose="020B0604030504040204" pitchFamily="34" charset="-128"/>
                  <a:ea typeface="Meiryo UI" panose="020B0604030504040204" pitchFamily="34" charset="-128"/>
                </a:rPr>
                <a:t>人</a:t>
              </a:r>
              <a:endParaRPr lang="en-US" altLang="ja-JP" sz="2000" b="1" dirty="0">
                <a:solidFill>
                  <a:srgbClr val="081168"/>
                </a:solidFill>
                <a:latin typeface="Meiryo UI" panose="020B0604030504040204" pitchFamily="34" charset="-128"/>
                <a:ea typeface="Meiryo UI" panose="020B0604030504040204" pitchFamily="34" charset="-128"/>
              </a:endParaRPr>
            </a:p>
            <a:p>
              <a:pPr algn="ctr"/>
              <a:r>
                <a:rPr lang="ja-JP" altLang="en-US" b="1">
                  <a:solidFill>
                    <a:srgbClr val="081168"/>
                  </a:solidFill>
                  <a:latin typeface="Meiryo UI" panose="020B0604030504040204" pitchFamily="34" charset="-128"/>
                  <a:ea typeface="Meiryo UI" panose="020B0604030504040204" pitchFamily="34" charset="-128"/>
                </a:rPr>
                <a:t>を突破！</a:t>
              </a:r>
              <a:r>
                <a:rPr lang="en-US" altLang="ja-JP" sz="1100" b="1" dirty="0">
                  <a:solidFill>
                    <a:srgbClr val="081168"/>
                  </a:solidFill>
                  <a:latin typeface="Meiryo UI" panose="020B0604030504040204" pitchFamily="34" charset="-128"/>
                  <a:ea typeface="Meiryo UI" panose="020B0604030504040204" pitchFamily="34" charset="-128"/>
                </a:rPr>
                <a:t>※2025</a:t>
              </a:r>
              <a:r>
                <a:rPr lang="ja-JP" altLang="en-US" sz="1100" b="1">
                  <a:solidFill>
                    <a:srgbClr val="081168"/>
                  </a:solidFill>
                  <a:latin typeface="Meiryo UI" panose="020B0604030504040204" pitchFamily="34" charset="-128"/>
                  <a:ea typeface="Meiryo UI" panose="020B0604030504040204" pitchFamily="34" charset="-128"/>
                </a:rPr>
                <a:t>年</a:t>
              </a:r>
              <a:r>
                <a:rPr lang="en-US" altLang="ja-JP" sz="1100" b="1" dirty="0">
                  <a:solidFill>
                    <a:srgbClr val="081168"/>
                  </a:solidFill>
                  <a:latin typeface="Meiryo UI" panose="020B0604030504040204" pitchFamily="34" charset="-128"/>
                  <a:ea typeface="Meiryo UI" panose="020B0604030504040204" pitchFamily="34" charset="-128"/>
                </a:rPr>
                <a:t>11</a:t>
              </a:r>
              <a:r>
                <a:rPr lang="ja-JP" altLang="en-US" sz="1100" b="1">
                  <a:solidFill>
                    <a:srgbClr val="081168"/>
                  </a:solidFill>
                  <a:latin typeface="Meiryo UI" panose="020B0604030504040204" pitchFamily="34" charset="-128"/>
                  <a:ea typeface="Meiryo UI" panose="020B0604030504040204" pitchFamily="34" charset="-128"/>
                </a:rPr>
                <a:t>月時点</a:t>
              </a:r>
              <a:endParaRPr lang="en-US" altLang="ja-JP" sz="1100" b="1" dirty="0">
                <a:solidFill>
                  <a:srgbClr val="081168"/>
                </a:solidFill>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CE9415CB-DA23-BF21-C216-B8A00149A563}"/>
                </a:ext>
              </a:extLst>
            </p:cNvPr>
            <p:cNvSpPr txBox="1"/>
            <p:nvPr/>
          </p:nvSpPr>
          <p:spPr>
            <a:xfrm>
              <a:off x="2914593" y="1769852"/>
              <a:ext cx="3095329" cy="369411"/>
            </a:xfrm>
            <a:prstGeom prst="rect">
              <a:avLst/>
            </a:prstGeom>
            <a:noFill/>
          </p:spPr>
          <p:txBody>
            <a:bodyPr wrap="square" rtlCol="0" anchor="ctr" anchorCtr="0">
              <a:noAutofit/>
            </a:bodyPr>
            <a:lstStyle/>
            <a:p>
              <a:pPr defTabSz="457223">
                <a:defRPr/>
              </a:pPr>
              <a:r>
                <a:rPr lang="en-US" altLang="ja-JP" sz="2800" b="1" dirty="0">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rPr>
                <a:t>2025</a:t>
              </a:r>
              <a:r>
                <a:rPr lang="ja-JP" altLang="en-US" sz="2800" b="1">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rPr>
                <a:t>年</a:t>
              </a:r>
              <a:endParaRPr lang="ja-JP" altLang="en-US" sz="3600" b="1">
                <a:gradFill>
                  <a:gsLst>
                    <a:gs pos="0">
                      <a:srgbClr val="5C7AEB"/>
                    </a:gs>
                    <a:gs pos="100000">
                      <a:srgbClr val="081168"/>
                    </a:gs>
                  </a:gsLst>
                  <a:lin ang="5400000" scaled="1"/>
                </a:gradFill>
                <a:effectLst>
                  <a:outerShdw blurRad="50800" dist="38100" dir="2700000" algn="tl" rotWithShape="0">
                    <a:prstClr val="black">
                      <a:alpha val="40000"/>
                    </a:prstClr>
                  </a:outerShdw>
                </a:effectLst>
                <a:latin typeface="Meiryo" panose="020B0604030504040204" pitchFamily="34" charset="-128"/>
                <a:ea typeface="Meiryo" panose="020B0604030504040204" pitchFamily="34" charset="-128"/>
              </a:endParaRPr>
            </a:p>
          </p:txBody>
        </p:sp>
      </p:grpSp>
      <p:pic>
        <p:nvPicPr>
          <p:cNvPr id="20" name="図 19" descr="スーツ姿の男性たちの絵&#10;&#10;AI 生成コンテンツは誤りを含む可能性があります。">
            <a:extLst>
              <a:ext uri="{FF2B5EF4-FFF2-40B4-BE49-F238E27FC236}">
                <a16:creationId xmlns:a16="http://schemas.microsoft.com/office/drawing/2014/main" id="{4BC7DF2C-1A00-C512-4045-FB302E63791A}"/>
              </a:ext>
            </a:extLst>
          </p:cNvPr>
          <p:cNvPicPr>
            <a:picLocks noChangeAspect="1"/>
          </p:cNvPicPr>
          <p:nvPr/>
        </p:nvPicPr>
        <p:blipFill>
          <a:blip r:embed="rId4"/>
          <a:stretch>
            <a:fillRect/>
          </a:stretch>
        </p:blipFill>
        <p:spPr>
          <a:xfrm>
            <a:off x="10093302" y="1628032"/>
            <a:ext cx="1627632" cy="1627632"/>
          </a:xfrm>
          <a:prstGeom prst="rect">
            <a:avLst/>
          </a:prstGeom>
        </p:spPr>
      </p:pic>
    </p:spTree>
    <p:extLst>
      <p:ext uri="{BB962C8B-B14F-4D97-AF65-F5344CB8AC3E}">
        <p14:creationId xmlns:p14="http://schemas.microsoft.com/office/powerpoint/2010/main" val="308722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en-US" altLang="ja-JP">
                <a:latin typeface="Meiryo UI" panose="020B0604030504040204" pitchFamily="34" charset="-128"/>
                <a:ea typeface="Meiryo UI" panose="020B0604030504040204" pitchFamily="34" charset="-128"/>
              </a:rPr>
              <a:t>GFS</a:t>
            </a:r>
            <a:r>
              <a:rPr lang="ja-JP" altLang="en-US"/>
              <a:t>生徒の実績</a:t>
            </a:r>
          </a:p>
        </p:txBody>
      </p:sp>
      <p:sp>
        <p:nvSpPr>
          <p:cNvPr id="2" name="スライド番号プレースホルダー 1">
            <a:extLst>
              <a:ext uri="{FF2B5EF4-FFF2-40B4-BE49-F238E27FC236}">
                <a16:creationId xmlns:a16="http://schemas.microsoft.com/office/drawing/2014/main" id="{BCB9B3A7-0691-38D9-0D63-E05390B012A7}"/>
              </a:ext>
            </a:extLst>
          </p:cNvPr>
          <p:cNvSpPr>
            <a:spLocks noGrp="1"/>
          </p:cNvSpPr>
          <p:nvPr>
            <p:ph type="sldNum" sz="quarter" idx="2"/>
          </p:nvPr>
        </p:nvSpPr>
        <p:spPr>
          <a:prstGeom prst="rect">
            <a:avLst/>
          </a:prstGeom>
        </p:spPr>
        <p:txBody>
          <a:bodyPr/>
          <a:lstStyle/>
          <a:p>
            <a:fld id="{86CB4B4D-7CA3-9044-876B-883B54F8677D}" type="slidenum">
              <a:rPr lang="en-US" altLang="ja-JP" smtClean="0"/>
              <a:pPr/>
              <a:t>5</a:t>
            </a:fld>
            <a:endParaRPr lang="ja-JP" altLang="en-US"/>
          </a:p>
        </p:txBody>
      </p:sp>
      <p:sp>
        <p:nvSpPr>
          <p:cNvPr id="12" name="正方形/長方形 11">
            <a:extLst>
              <a:ext uri="{FF2B5EF4-FFF2-40B4-BE49-F238E27FC236}">
                <a16:creationId xmlns:a16="http://schemas.microsoft.com/office/drawing/2014/main" id="{8C1A2CE2-5B15-4ECE-3E52-D139106FCA96}"/>
              </a:ext>
            </a:extLst>
          </p:cNvPr>
          <p:cNvSpPr/>
          <p:nvPr/>
        </p:nvSpPr>
        <p:spPr>
          <a:xfrm>
            <a:off x="398444" y="1746285"/>
            <a:ext cx="4785303"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2400" b="1">
                <a:solidFill>
                  <a:srgbClr val="081F5C"/>
                </a:solidFill>
                <a:latin typeface="Meiryo UI" panose="020B0604030504040204" pitchFamily="50" charset="-128"/>
                <a:ea typeface="Meiryo UI" panose="020B0604030504040204" pitchFamily="50" charset="-128"/>
              </a:rPr>
              <a:t>GFS</a:t>
            </a:r>
            <a:r>
              <a:rPr kumimoji="1" lang="ja-JP" altLang="en-US" sz="2400" b="1">
                <a:solidFill>
                  <a:srgbClr val="081F5C"/>
                </a:solidFill>
                <a:latin typeface="Meiryo UI" panose="020B0604030504040204" pitchFamily="50" charset="-128"/>
                <a:ea typeface="Meiryo UI" panose="020B0604030504040204" pitchFamily="50" charset="-128"/>
              </a:rPr>
              <a:t>生徒の過半数が投資初心者</a:t>
            </a:r>
          </a:p>
        </p:txBody>
      </p:sp>
      <p:cxnSp>
        <p:nvCxnSpPr>
          <p:cNvPr id="25" name="直線矢印コネクタ 24">
            <a:extLst>
              <a:ext uri="{FF2B5EF4-FFF2-40B4-BE49-F238E27FC236}">
                <a16:creationId xmlns:a16="http://schemas.microsoft.com/office/drawing/2014/main" id="{6B39FF6D-16A3-8D1F-DA5F-733058531F01}"/>
              </a:ext>
            </a:extLst>
          </p:cNvPr>
          <p:cNvCxnSpPr>
            <a:cxnSpLocks/>
          </p:cNvCxnSpPr>
          <p:nvPr/>
        </p:nvCxnSpPr>
        <p:spPr>
          <a:xfrm flipH="1">
            <a:off x="461554" y="2228071"/>
            <a:ext cx="4659084"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E0593CE-3D82-9621-474D-558EAF1B5BCC}"/>
              </a:ext>
            </a:extLst>
          </p:cNvPr>
          <p:cNvSpPr/>
          <p:nvPr/>
        </p:nvSpPr>
        <p:spPr>
          <a:xfrm>
            <a:off x="6093508" y="1746285"/>
            <a:ext cx="5464614"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rgbClr val="081F5C"/>
                </a:solidFill>
                <a:latin typeface="Meiryo UI" panose="020B0604030504040204" pitchFamily="50" charset="-128"/>
                <a:ea typeface="Meiryo UI" panose="020B0604030504040204" pitchFamily="50" charset="-128"/>
              </a:rPr>
              <a:t>生徒（投資初心者）の入学後実績</a:t>
            </a:r>
          </a:p>
        </p:txBody>
      </p:sp>
      <p:cxnSp>
        <p:nvCxnSpPr>
          <p:cNvPr id="26" name="直線矢印コネクタ 25">
            <a:extLst>
              <a:ext uri="{FF2B5EF4-FFF2-40B4-BE49-F238E27FC236}">
                <a16:creationId xmlns:a16="http://schemas.microsoft.com/office/drawing/2014/main" id="{DBBF6373-0E0C-3E28-4E0E-65F4B8D0F4E3}"/>
              </a:ext>
            </a:extLst>
          </p:cNvPr>
          <p:cNvCxnSpPr>
            <a:cxnSpLocks/>
          </p:cNvCxnSpPr>
          <p:nvPr/>
        </p:nvCxnSpPr>
        <p:spPr>
          <a:xfrm flipH="1">
            <a:off x="5773783" y="2228071"/>
            <a:ext cx="6078354"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D66E6C04-B901-F0E1-3ABB-6526B0010ABA}"/>
              </a:ext>
            </a:extLst>
          </p:cNvPr>
          <p:cNvGrpSpPr/>
          <p:nvPr/>
        </p:nvGrpSpPr>
        <p:grpSpPr>
          <a:xfrm>
            <a:off x="832609" y="2682525"/>
            <a:ext cx="3575699" cy="3151473"/>
            <a:chOff x="1252652" y="1872620"/>
            <a:chExt cx="3575699" cy="3151473"/>
          </a:xfrm>
        </p:grpSpPr>
        <p:graphicFrame>
          <p:nvGraphicFramePr>
            <p:cNvPr id="16" name="グラフ 15">
              <a:extLst>
                <a:ext uri="{FF2B5EF4-FFF2-40B4-BE49-F238E27FC236}">
                  <a16:creationId xmlns:a16="http://schemas.microsoft.com/office/drawing/2014/main" id="{0B2A5F0C-F6DD-7735-6AF8-56189C5BBCC5}"/>
                </a:ext>
              </a:extLst>
            </p:cNvPr>
            <p:cNvGraphicFramePr/>
            <p:nvPr/>
          </p:nvGraphicFramePr>
          <p:xfrm>
            <a:off x="1480026" y="2368014"/>
            <a:ext cx="3175232" cy="2656079"/>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グループ化 19">
              <a:extLst>
                <a:ext uri="{FF2B5EF4-FFF2-40B4-BE49-F238E27FC236}">
                  <a16:creationId xmlns:a16="http://schemas.microsoft.com/office/drawing/2014/main" id="{DA04FA2E-CF70-8A11-307F-C715C4DE925D}"/>
                </a:ext>
              </a:extLst>
            </p:cNvPr>
            <p:cNvGrpSpPr/>
            <p:nvPr/>
          </p:nvGrpSpPr>
          <p:grpSpPr>
            <a:xfrm>
              <a:off x="3703076" y="1872620"/>
              <a:ext cx="1125275" cy="848456"/>
              <a:chOff x="3101911" y="1401319"/>
              <a:chExt cx="1812266" cy="848456"/>
            </a:xfrm>
            <a:solidFill>
              <a:schemeClr val="bg1"/>
            </a:solidFill>
          </p:grpSpPr>
          <p:sp>
            <p:nvSpPr>
              <p:cNvPr id="17" name="正方形/長方形 16">
                <a:extLst>
                  <a:ext uri="{FF2B5EF4-FFF2-40B4-BE49-F238E27FC236}">
                    <a16:creationId xmlns:a16="http://schemas.microsoft.com/office/drawing/2014/main" id="{40A854E4-6F6E-497F-205D-1091AC4051E3}"/>
                  </a:ext>
                </a:extLst>
              </p:cNvPr>
              <p:cNvSpPr/>
              <p:nvPr/>
            </p:nvSpPr>
            <p:spPr>
              <a:xfrm>
                <a:off x="3101911" y="1401319"/>
                <a:ext cx="1812264"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000">
                    <a:solidFill>
                      <a:srgbClr val="081F5C"/>
                    </a:solidFill>
                    <a:latin typeface="Meiryo UI" panose="020B0604030504040204" pitchFamily="50" charset="-128"/>
                    <a:ea typeface="Meiryo UI" panose="020B0604030504040204" pitchFamily="50" charset="-128"/>
                  </a:rPr>
                  <a:t>投資初心者</a:t>
                </a:r>
              </a:p>
            </p:txBody>
          </p:sp>
          <p:sp>
            <p:nvSpPr>
              <p:cNvPr id="18" name="正方形/長方形 17">
                <a:extLst>
                  <a:ext uri="{FF2B5EF4-FFF2-40B4-BE49-F238E27FC236}">
                    <a16:creationId xmlns:a16="http://schemas.microsoft.com/office/drawing/2014/main" id="{E3A141FD-F1A2-8D83-E314-48E68214B7E1}"/>
                  </a:ext>
                </a:extLst>
              </p:cNvPr>
              <p:cNvSpPr/>
              <p:nvPr/>
            </p:nvSpPr>
            <p:spPr>
              <a:xfrm>
                <a:off x="3101913" y="1896713"/>
                <a:ext cx="1812264"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3600">
                    <a:solidFill>
                      <a:srgbClr val="081F5C"/>
                    </a:solidFill>
                    <a:latin typeface="Meiryo UI" panose="020B0604030504040204" pitchFamily="50" charset="-128"/>
                    <a:ea typeface="Meiryo UI" panose="020B0604030504040204" pitchFamily="50" charset="-128"/>
                  </a:rPr>
                  <a:t>66</a:t>
                </a:r>
                <a:r>
                  <a:rPr kumimoji="1" lang="en-US" altLang="ja-JP" sz="1600">
                    <a:solidFill>
                      <a:srgbClr val="081F5C"/>
                    </a:solidFill>
                    <a:latin typeface="Meiryo UI" panose="020B0604030504040204" pitchFamily="50" charset="-128"/>
                    <a:ea typeface="Meiryo UI" panose="020B0604030504040204" pitchFamily="50" charset="-128"/>
                  </a:rPr>
                  <a:t>%</a:t>
                </a:r>
                <a:endParaRPr kumimoji="1" lang="ja-JP" altLang="en-US" sz="1600">
                  <a:solidFill>
                    <a:srgbClr val="081F5C"/>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B0357408-6FCF-EC7A-66AE-7B232D9C20E5}"/>
                </a:ext>
              </a:extLst>
            </p:cNvPr>
            <p:cNvGrpSpPr/>
            <p:nvPr/>
          </p:nvGrpSpPr>
          <p:grpSpPr>
            <a:xfrm>
              <a:off x="1252652" y="1872620"/>
              <a:ext cx="1125274" cy="848456"/>
              <a:chOff x="5670513" y="1401319"/>
              <a:chExt cx="1812265" cy="848456"/>
            </a:xfrm>
          </p:grpSpPr>
          <p:sp>
            <p:nvSpPr>
              <p:cNvPr id="22" name="正方形/長方形 21">
                <a:extLst>
                  <a:ext uri="{FF2B5EF4-FFF2-40B4-BE49-F238E27FC236}">
                    <a16:creationId xmlns:a16="http://schemas.microsoft.com/office/drawing/2014/main" id="{BB1F08D6-2B5C-3560-9D4E-B17659EC64C6}"/>
                  </a:ext>
                </a:extLst>
              </p:cNvPr>
              <p:cNvSpPr/>
              <p:nvPr/>
            </p:nvSpPr>
            <p:spPr>
              <a:xfrm>
                <a:off x="5670513" y="1401319"/>
                <a:ext cx="1812264"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000">
                    <a:solidFill>
                      <a:srgbClr val="6884ED"/>
                    </a:solidFill>
                    <a:latin typeface="Meiryo UI" panose="020B0604030504040204" pitchFamily="50" charset="-128"/>
                    <a:ea typeface="Meiryo UI" panose="020B0604030504040204" pitchFamily="50" charset="-128"/>
                  </a:rPr>
                  <a:t>投資経験者</a:t>
                </a:r>
              </a:p>
            </p:txBody>
          </p:sp>
          <p:sp>
            <p:nvSpPr>
              <p:cNvPr id="23" name="正方形/長方形 22">
                <a:extLst>
                  <a:ext uri="{FF2B5EF4-FFF2-40B4-BE49-F238E27FC236}">
                    <a16:creationId xmlns:a16="http://schemas.microsoft.com/office/drawing/2014/main" id="{C7C908E0-06DB-AA8B-F7F9-571D5D0C4A42}"/>
                  </a:ext>
                </a:extLst>
              </p:cNvPr>
              <p:cNvSpPr/>
              <p:nvPr/>
            </p:nvSpPr>
            <p:spPr>
              <a:xfrm>
                <a:off x="5670514" y="1896713"/>
                <a:ext cx="1812264" cy="353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en-US" altLang="ja-JP" sz="3600">
                    <a:solidFill>
                      <a:srgbClr val="6884ED"/>
                    </a:solidFill>
                    <a:latin typeface="Meiryo UI" panose="020B0604030504040204" pitchFamily="50" charset="-128"/>
                    <a:ea typeface="Meiryo UI" panose="020B0604030504040204" pitchFamily="50" charset="-128"/>
                  </a:rPr>
                  <a:t>34</a:t>
                </a:r>
                <a:r>
                  <a:rPr kumimoji="1" lang="en-US" altLang="ja-JP" sz="1600">
                    <a:solidFill>
                      <a:srgbClr val="6884ED"/>
                    </a:solidFill>
                    <a:latin typeface="Meiryo UI" panose="020B0604030504040204" pitchFamily="50" charset="-128"/>
                    <a:ea typeface="Meiryo UI" panose="020B0604030504040204" pitchFamily="50" charset="-128"/>
                  </a:rPr>
                  <a:t>%</a:t>
                </a:r>
                <a:endParaRPr kumimoji="1" lang="ja-JP" altLang="en-US" sz="1600">
                  <a:solidFill>
                    <a:srgbClr val="6884ED"/>
                  </a:solidFill>
                  <a:latin typeface="Meiryo UI" panose="020B0604030504040204" pitchFamily="50" charset="-128"/>
                  <a:ea typeface="Meiryo UI" panose="020B0604030504040204" pitchFamily="50" charset="-128"/>
                </a:endParaRPr>
              </a:p>
            </p:txBody>
          </p:sp>
        </p:grpSp>
      </p:grpSp>
      <p:graphicFrame>
        <p:nvGraphicFramePr>
          <p:cNvPr id="6" name="グラフ 5">
            <a:extLst>
              <a:ext uri="{FF2B5EF4-FFF2-40B4-BE49-F238E27FC236}">
                <a16:creationId xmlns:a16="http://schemas.microsoft.com/office/drawing/2014/main" id="{AB161DDF-344F-2114-A7C7-A3AD3A406A4D}"/>
              </a:ext>
            </a:extLst>
          </p:cNvPr>
          <p:cNvGraphicFramePr/>
          <p:nvPr/>
        </p:nvGraphicFramePr>
        <p:xfrm>
          <a:off x="6387522" y="2618076"/>
          <a:ext cx="5469516" cy="3686278"/>
        </p:xfrm>
        <a:graphic>
          <a:graphicData uri="http://schemas.openxmlformats.org/drawingml/2006/chart">
            <c:chart xmlns:c="http://schemas.openxmlformats.org/drawingml/2006/chart" xmlns:r="http://schemas.openxmlformats.org/officeDocument/2006/relationships" r:id="rId4"/>
          </a:graphicData>
        </a:graphic>
      </p:graphicFrame>
      <p:sp>
        <p:nvSpPr>
          <p:cNvPr id="4" name="四角形: 角を丸くする 78">
            <a:extLst>
              <a:ext uri="{FF2B5EF4-FFF2-40B4-BE49-F238E27FC236}">
                <a16:creationId xmlns:a16="http://schemas.microsoft.com/office/drawing/2014/main" id="{EA6FFA42-F5D2-3D3F-5B07-DF5CB5E8BB0C}"/>
              </a:ext>
            </a:extLst>
          </p:cNvPr>
          <p:cNvSpPr/>
          <p:nvPr/>
        </p:nvSpPr>
        <p:spPr>
          <a:xfrm>
            <a:off x="303751" y="874902"/>
            <a:ext cx="11579513" cy="519035"/>
          </a:xfrm>
          <a:prstGeom prst="roundRect">
            <a:avLst>
              <a:gd name="adj" fmla="val 10412"/>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r>
              <a:rPr lang="ja-JP" altLang="en-US" sz="2000" b="1">
                <a:solidFill>
                  <a:schemeClr val="bg1"/>
                </a:solidFill>
                <a:latin typeface="BIZ UDGothic" panose="020B0400000000000000" pitchFamily="49" charset="-128"/>
                <a:ea typeface="BIZ UDGothic" panose="020B0400000000000000" pitchFamily="49" charset="-128"/>
              </a:rPr>
              <a:t>入学前は約</a:t>
            </a:r>
            <a:r>
              <a:rPr lang="en-US" altLang="ja-JP" sz="2000" b="1" dirty="0">
                <a:solidFill>
                  <a:schemeClr val="bg1"/>
                </a:solidFill>
                <a:latin typeface="Meiryo UI" panose="020B0604030504040204" pitchFamily="34" charset="-128"/>
                <a:ea typeface="Meiryo UI" panose="020B0604030504040204" pitchFamily="34" charset="-128"/>
              </a:rPr>
              <a:t>66%</a:t>
            </a:r>
            <a:r>
              <a:rPr lang="ja-JP" altLang="en-US" sz="2000" b="1">
                <a:solidFill>
                  <a:schemeClr val="bg1"/>
                </a:solidFill>
                <a:latin typeface="BIZ UDGothic" panose="020B0400000000000000" pitchFamily="49" charset="-128"/>
                <a:ea typeface="BIZ UDGothic" panose="020B0400000000000000" pitchFamily="49" charset="-128"/>
              </a:rPr>
              <a:t>の方は投資初心者ですが、半年</a:t>
            </a:r>
            <a:r>
              <a:rPr lang="en-US" altLang="ja-JP" sz="2000" b="1" dirty="0">
                <a:solidFill>
                  <a:schemeClr val="bg1"/>
                </a:solidFill>
                <a:latin typeface="BIZ UDGothic" panose="020B0400000000000000" pitchFamily="49" charset="-128"/>
                <a:ea typeface="BIZ UDGothic" panose="020B0400000000000000" pitchFamily="49" charset="-128"/>
              </a:rPr>
              <a:t>~1</a:t>
            </a:r>
            <a:r>
              <a:rPr lang="ja-JP" altLang="en-US" sz="2000" b="1">
                <a:solidFill>
                  <a:schemeClr val="bg1"/>
                </a:solidFill>
                <a:latin typeface="BIZ UDGothic" panose="020B0400000000000000" pitchFamily="49" charset="-128"/>
                <a:ea typeface="BIZ UDGothic" panose="020B0400000000000000" pitchFamily="49" charset="-128"/>
              </a:rPr>
              <a:t>年ほどで</a:t>
            </a:r>
            <a:r>
              <a:rPr lang="en-US" altLang="ja-JP" sz="2000" b="1" dirty="0">
                <a:solidFill>
                  <a:schemeClr val="bg1"/>
                </a:solidFill>
                <a:latin typeface="Meiryo UI" panose="020B0604030504040204" pitchFamily="34" charset="-128"/>
                <a:ea typeface="Meiryo UI" panose="020B0604030504040204" pitchFamily="34" charset="-128"/>
              </a:rPr>
              <a:t>30</a:t>
            </a:r>
            <a:r>
              <a:rPr lang="ja-JP" altLang="en-US" sz="2000" b="1">
                <a:solidFill>
                  <a:schemeClr val="bg1"/>
                </a:solidFill>
                <a:latin typeface="BIZ UDGothic" panose="020B0400000000000000" pitchFamily="49" charset="-128"/>
                <a:ea typeface="BIZ UDGothic" panose="020B0400000000000000" pitchFamily="49" charset="-128"/>
              </a:rPr>
              <a:t>万円以上の利益を出しています</a:t>
            </a:r>
            <a:r>
              <a:rPr lang="en-US" altLang="ja-JP" sz="2000" b="1" dirty="0">
                <a:solidFill>
                  <a:schemeClr val="bg1"/>
                </a:solidFill>
                <a:latin typeface="BIZ UDGothic" panose="020B0400000000000000" pitchFamily="49" charset="-128"/>
                <a:ea typeface="BIZ UDGothic" panose="020B0400000000000000" pitchFamily="49" charset="-128"/>
              </a:rPr>
              <a:t>!</a:t>
            </a:r>
            <a:endParaRPr lang="ja-JP" altLang="en-US" sz="2000" b="1">
              <a:solidFill>
                <a:schemeClr val="bg1"/>
              </a:solidFill>
              <a:latin typeface="BIZ UDGothic" panose="020B0400000000000000" pitchFamily="49" charset="-128"/>
              <a:ea typeface="BIZ UDGothic" panose="020B0400000000000000" pitchFamily="49" charset="-128"/>
            </a:endParaRPr>
          </a:p>
        </p:txBody>
      </p:sp>
      <p:cxnSp>
        <p:nvCxnSpPr>
          <p:cNvPr id="38" name="直線矢印コネクタ 37">
            <a:extLst>
              <a:ext uri="{FF2B5EF4-FFF2-40B4-BE49-F238E27FC236}">
                <a16:creationId xmlns:a16="http://schemas.microsoft.com/office/drawing/2014/main" id="{E52B3802-F813-2B38-A4E7-5E0F28310266}"/>
              </a:ext>
            </a:extLst>
          </p:cNvPr>
          <p:cNvCxnSpPr>
            <a:cxnSpLocks/>
          </p:cNvCxnSpPr>
          <p:nvPr/>
        </p:nvCxnSpPr>
        <p:spPr>
          <a:xfrm>
            <a:off x="5489196" y="1746285"/>
            <a:ext cx="0" cy="4558069"/>
          </a:xfrm>
          <a:prstGeom prst="straightConnector1">
            <a:avLst/>
          </a:prstGeom>
          <a:ln w="15875">
            <a:solidFill>
              <a:srgbClr val="071168"/>
            </a:solidFill>
            <a:prstDash val="sysDash"/>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ED88C407-F9D8-22E5-A9C6-E444D644B933}"/>
              </a:ext>
            </a:extLst>
          </p:cNvPr>
          <p:cNvGrpSpPr/>
          <p:nvPr/>
        </p:nvGrpSpPr>
        <p:grpSpPr>
          <a:xfrm>
            <a:off x="5266026" y="4355417"/>
            <a:ext cx="432000" cy="432000"/>
            <a:chOff x="7990042" y="3960667"/>
            <a:chExt cx="432000" cy="432000"/>
          </a:xfrm>
        </p:grpSpPr>
        <p:sp>
          <p:nvSpPr>
            <p:cNvPr id="39" name="楕円 38">
              <a:extLst>
                <a:ext uri="{FF2B5EF4-FFF2-40B4-BE49-F238E27FC236}">
                  <a16:creationId xmlns:a16="http://schemas.microsoft.com/office/drawing/2014/main" id="{0D4C3CD4-2D22-D57C-8ED3-CBBE51E8EF4A}"/>
                </a:ext>
              </a:extLst>
            </p:cNvPr>
            <p:cNvSpPr/>
            <p:nvPr/>
          </p:nvSpPr>
          <p:spPr>
            <a:xfrm>
              <a:off x="7990042" y="3960667"/>
              <a:ext cx="432000" cy="432000"/>
            </a:xfrm>
            <a:prstGeom prst="ellipse">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solidFill>
                  <a:schemeClr val="bg1"/>
                </a:solidFill>
                <a:latin typeface="Meiryo UI" panose="020B0604030504040204" pitchFamily="50" charset="-128"/>
                <a:ea typeface="Meiryo UI" panose="020B0604030504040204" pitchFamily="50" charset="-128"/>
              </a:endParaRPr>
            </a:p>
          </p:txBody>
        </p:sp>
        <p:sp>
          <p:nvSpPr>
            <p:cNvPr id="40" name="三角形 39">
              <a:extLst>
                <a:ext uri="{FF2B5EF4-FFF2-40B4-BE49-F238E27FC236}">
                  <a16:creationId xmlns:a16="http://schemas.microsoft.com/office/drawing/2014/main" id="{AE45544D-2229-15BA-B96F-5CD0AFE3E635}"/>
                </a:ext>
              </a:extLst>
            </p:cNvPr>
            <p:cNvSpPr/>
            <p:nvPr/>
          </p:nvSpPr>
          <p:spPr>
            <a:xfrm rot="5400000">
              <a:off x="8130949" y="4079954"/>
              <a:ext cx="185271" cy="193426"/>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5" name="テキスト ボックス 44">
            <a:extLst>
              <a:ext uri="{FF2B5EF4-FFF2-40B4-BE49-F238E27FC236}">
                <a16:creationId xmlns:a16="http://schemas.microsoft.com/office/drawing/2014/main" id="{F5CCFC9C-0A44-971E-85A0-D4EB9F9681F3}"/>
              </a:ext>
            </a:extLst>
          </p:cNvPr>
          <p:cNvSpPr txBox="1"/>
          <p:nvPr/>
        </p:nvSpPr>
        <p:spPr>
          <a:xfrm>
            <a:off x="-740229" y="2899954"/>
            <a:ext cx="184731" cy="369332"/>
          </a:xfrm>
          <a:prstGeom prst="rect">
            <a:avLst/>
          </a:prstGeom>
          <a:noFill/>
        </p:spPr>
        <p:txBody>
          <a:bodyPr wrap="none" rtlCol="0">
            <a:spAutoFit/>
          </a:bodyPr>
          <a:lstStyle/>
          <a:p>
            <a:endParaRPr kumimoji="1" lang="ja-JP" altLang="en-US"/>
          </a:p>
        </p:txBody>
      </p:sp>
      <p:pic>
        <p:nvPicPr>
          <p:cNvPr id="7" name="図 6" descr="ロゴ, 会社名&#10;&#10;AI 生成コンテンツは誤りを含む可能性があります。">
            <a:extLst>
              <a:ext uri="{FF2B5EF4-FFF2-40B4-BE49-F238E27FC236}">
                <a16:creationId xmlns:a16="http://schemas.microsoft.com/office/drawing/2014/main" id="{3CB22F25-4AFE-F835-3113-CDF270D1C9F3}"/>
              </a:ext>
            </a:extLst>
          </p:cNvPr>
          <p:cNvPicPr>
            <a:picLocks noChangeAspect="1"/>
          </p:cNvPicPr>
          <p:nvPr/>
        </p:nvPicPr>
        <p:blipFill>
          <a:blip r:embed="rId5"/>
          <a:stretch>
            <a:fillRect/>
          </a:stretch>
        </p:blipFill>
        <p:spPr>
          <a:xfrm>
            <a:off x="5921196" y="2618076"/>
            <a:ext cx="5864105" cy="3298559"/>
          </a:xfrm>
          <a:prstGeom prst="rect">
            <a:avLst/>
          </a:prstGeom>
        </p:spPr>
      </p:pic>
    </p:spTree>
    <p:extLst>
      <p:ext uri="{BB962C8B-B14F-4D97-AF65-F5344CB8AC3E}">
        <p14:creationId xmlns:p14="http://schemas.microsoft.com/office/powerpoint/2010/main" val="397069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BFB1-D951-A258-1D0F-3E8E27A9953D}"/>
            </a:ext>
          </a:extLst>
        </p:cNvPr>
        <p:cNvGrpSpPr/>
        <p:nvPr/>
      </p:nvGrpSpPr>
      <p:grpSpPr>
        <a:xfrm>
          <a:off x="0" y="0"/>
          <a:ext cx="0" cy="0"/>
          <a:chOff x="0" y="0"/>
          <a:chExt cx="0" cy="0"/>
        </a:xfrm>
      </p:grpSpPr>
      <p:sp>
        <p:nvSpPr>
          <p:cNvPr id="8" name="タイトル 9">
            <a:extLst>
              <a:ext uri="{FF2B5EF4-FFF2-40B4-BE49-F238E27FC236}">
                <a16:creationId xmlns:a16="http://schemas.microsoft.com/office/drawing/2014/main" id="{CE11AFE3-8DD6-9CCF-4F4A-99AA4CA4DC00}"/>
              </a:ext>
            </a:extLst>
          </p:cNvPr>
          <p:cNvSpPr>
            <a:spLocks noGrp="1"/>
          </p:cNvSpPr>
          <p:nvPr>
            <p:ph type="ctrTitle"/>
          </p:nvPr>
        </p:nvSpPr>
        <p:spPr>
          <a:prstGeom prst="rect">
            <a:avLst/>
          </a:prstGeom>
        </p:spPr>
        <p:txBody>
          <a:bodyPr/>
          <a:lstStyle/>
          <a:p>
            <a:r>
              <a:rPr lang="ja-JP" altLang="en-US"/>
              <a:t>学習の方法</a:t>
            </a:r>
          </a:p>
        </p:txBody>
      </p:sp>
      <p:sp>
        <p:nvSpPr>
          <p:cNvPr id="5" name="スライド番号プレースホルダー 4">
            <a:extLst>
              <a:ext uri="{FF2B5EF4-FFF2-40B4-BE49-F238E27FC236}">
                <a16:creationId xmlns:a16="http://schemas.microsoft.com/office/drawing/2014/main" id="{B12F7D1B-E67B-6A7A-D0F9-21AFE8546420}"/>
              </a:ext>
            </a:extLst>
          </p:cNvPr>
          <p:cNvSpPr>
            <a:spLocks noGrp="1"/>
          </p:cNvSpPr>
          <p:nvPr>
            <p:ph type="sldNum" sz="quarter" idx="2"/>
          </p:nvPr>
        </p:nvSpPr>
        <p:spPr>
          <a:prstGeom prst="rect">
            <a:avLst/>
          </a:prstGeom>
        </p:spPr>
        <p:txBody>
          <a:bodyPr/>
          <a:lstStyle>
            <a:defPPr>
              <a:defRPr lang="ja-JP"/>
            </a:defPPr>
            <a:lvl1pPr marL="0" algn="r" defTabSz="914400" rtl="0" eaLnBrk="1" latinLnBrk="0" hangingPunct="1">
              <a:defRPr kumimoji="1" sz="8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6CB4B4D-7CA3-9044-876B-883B54F8677D}" type="slidenum">
              <a:rPr lang="en-US" altLang="ja-JP" smtClean="0"/>
              <a:pPr/>
              <a:t>6</a:t>
            </a:fld>
            <a:endParaRPr lang="ja-JP" altLang="en-US"/>
          </a:p>
        </p:txBody>
      </p:sp>
      <p:grpSp>
        <p:nvGrpSpPr>
          <p:cNvPr id="2" name="グループ化 1">
            <a:extLst>
              <a:ext uri="{FF2B5EF4-FFF2-40B4-BE49-F238E27FC236}">
                <a16:creationId xmlns:a16="http://schemas.microsoft.com/office/drawing/2014/main" id="{DA6C5D5E-E3E0-30A4-472F-E4327D93EAD8}"/>
              </a:ext>
            </a:extLst>
          </p:cNvPr>
          <p:cNvGrpSpPr/>
          <p:nvPr/>
        </p:nvGrpSpPr>
        <p:grpSpPr>
          <a:xfrm>
            <a:off x="476811" y="1764792"/>
            <a:ext cx="11238377" cy="4169029"/>
            <a:chOff x="2411783" y="3575304"/>
            <a:chExt cx="7368434" cy="2733421"/>
          </a:xfrm>
        </p:grpSpPr>
        <p:pic>
          <p:nvPicPr>
            <p:cNvPr id="4" name="図 3" descr="グラフィカル ユーザー インターフェイス が含まれている画像&#10;&#10;AI によって生成されたコンテンツは間違っている可能性があります。">
              <a:extLst>
                <a:ext uri="{FF2B5EF4-FFF2-40B4-BE49-F238E27FC236}">
                  <a16:creationId xmlns:a16="http://schemas.microsoft.com/office/drawing/2014/main" id="{0CE3C33D-90E7-C4C4-61C7-7E1D0DC0019B}"/>
                </a:ext>
              </a:extLst>
            </p:cNvPr>
            <p:cNvPicPr>
              <a:picLocks noChangeAspect="1"/>
            </p:cNvPicPr>
            <p:nvPr/>
          </p:nvPicPr>
          <p:blipFill>
            <a:blip r:embed="rId3"/>
            <a:srcRect t="43770" b="1"/>
            <a:stretch>
              <a:fillRect/>
            </a:stretch>
          </p:blipFill>
          <p:spPr>
            <a:xfrm>
              <a:off x="2411783" y="3653358"/>
              <a:ext cx="7368434" cy="2642822"/>
            </a:xfrm>
            <a:prstGeom prst="rect">
              <a:avLst/>
            </a:prstGeom>
          </p:spPr>
        </p:pic>
        <p:sp>
          <p:nvSpPr>
            <p:cNvPr id="3" name="正方形/長方形 2">
              <a:extLst>
                <a:ext uri="{FF2B5EF4-FFF2-40B4-BE49-F238E27FC236}">
                  <a16:creationId xmlns:a16="http://schemas.microsoft.com/office/drawing/2014/main" id="{0A29A7EB-E681-9F4A-63BA-CAAE816D5169}"/>
                </a:ext>
              </a:extLst>
            </p:cNvPr>
            <p:cNvSpPr/>
            <p:nvPr/>
          </p:nvSpPr>
          <p:spPr>
            <a:xfrm>
              <a:off x="2411783" y="3575304"/>
              <a:ext cx="7368434" cy="267736"/>
            </a:xfrm>
            <a:prstGeom prst="rect">
              <a:avLst/>
            </a:prstGeom>
            <a:solidFill>
              <a:srgbClr val="83BDF7"/>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AA83F26-47AC-B8B3-ACA2-D0C67843B476}"/>
                </a:ext>
              </a:extLst>
            </p:cNvPr>
            <p:cNvSpPr/>
            <p:nvPr/>
          </p:nvSpPr>
          <p:spPr>
            <a:xfrm>
              <a:off x="2411783" y="6040988"/>
              <a:ext cx="7368434" cy="267737"/>
            </a:xfrm>
            <a:prstGeom prst="rect">
              <a:avLst/>
            </a:prstGeom>
            <a:solidFill>
              <a:srgbClr val="83BDF7"/>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0" name="四角形: 角を丸くする 78">
            <a:extLst>
              <a:ext uri="{FF2B5EF4-FFF2-40B4-BE49-F238E27FC236}">
                <a16:creationId xmlns:a16="http://schemas.microsoft.com/office/drawing/2014/main" id="{1984CEDB-E13A-ACCB-1F52-9A780E64368C}"/>
              </a:ext>
            </a:extLst>
          </p:cNvPr>
          <p:cNvSpPr/>
          <p:nvPr/>
        </p:nvSpPr>
        <p:spPr>
          <a:xfrm>
            <a:off x="371477" y="959232"/>
            <a:ext cx="11579513" cy="519035"/>
          </a:xfrm>
          <a:prstGeom prst="roundRect">
            <a:avLst>
              <a:gd name="adj" fmla="val 10412"/>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r>
              <a:rPr lang="en-US" altLang="ja-JP" sz="2200" b="1" dirty="0">
                <a:solidFill>
                  <a:schemeClr val="bg1"/>
                </a:solidFill>
                <a:latin typeface="Meiryo UI" panose="020B0604030504040204" pitchFamily="34" charset="-128"/>
                <a:ea typeface="Meiryo UI" panose="020B0604030504040204" pitchFamily="34" charset="-128"/>
              </a:rPr>
              <a:t>GFS</a:t>
            </a:r>
            <a:r>
              <a:rPr lang="ja-JP" altLang="en-US" sz="2200" b="1">
                <a:solidFill>
                  <a:schemeClr val="bg1"/>
                </a:solidFill>
                <a:latin typeface="BIZ UDGothic" panose="020B0400000000000000" pitchFamily="49" charset="-128"/>
                <a:ea typeface="BIZ UDGothic" panose="020B0400000000000000" pitchFamily="49" charset="-128"/>
              </a:rPr>
              <a:t>であれば体系的なカリキュラムを用意しています</a:t>
            </a:r>
            <a:r>
              <a:rPr lang="en-US" altLang="ja-JP" sz="2200" b="1" dirty="0">
                <a:solidFill>
                  <a:schemeClr val="bg1"/>
                </a:solidFill>
                <a:latin typeface="BIZ UDGothic" panose="020B0400000000000000" pitchFamily="49" charset="-128"/>
                <a:ea typeface="BIZ UDGothic" panose="020B0400000000000000" pitchFamily="49" charset="-128"/>
              </a:rPr>
              <a:t>!</a:t>
            </a:r>
            <a:endParaRPr lang="ja-JP" altLang="en-US" sz="2200" b="1">
              <a:solidFill>
                <a:schemeClr val="bg1"/>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236856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5508E-B659-752A-2D78-B15FCDEEB9B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82D259-65FE-8D4C-E3B8-7530DAE9E12C}"/>
              </a:ext>
            </a:extLst>
          </p:cNvPr>
          <p:cNvSpPr>
            <a:spLocks noGrp="1"/>
          </p:cNvSpPr>
          <p:nvPr>
            <p:ph type="ctrTitle"/>
          </p:nvPr>
        </p:nvSpPr>
        <p:spPr/>
        <p:txBody>
          <a:bodyPr/>
          <a:lstStyle/>
          <a:p>
            <a:r>
              <a:rPr lang="ja-JP" altLang="en-US"/>
              <a:t>　ヒアリング</a:t>
            </a:r>
            <a:r>
              <a:rPr lang="en-US" altLang="ja-JP" dirty="0"/>
              <a:t> </a:t>
            </a:r>
            <a:endParaRPr lang="ja-JP" altLang="en-US"/>
          </a:p>
        </p:txBody>
      </p:sp>
      <p:sp>
        <p:nvSpPr>
          <p:cNvPr id="3" name="スライド番号プレースホルダー 2">
            <a:extLst>
              <a:ext uri="{FF2B5EF4-FFF2-40B4-BE49-F238E27FC236}">
                <a16:creationId xmlns:a16="http://schemas.microsoft.com/office/drawing/2014/main" id="{834E04EF-28EE-460B-A1C6-7A8601C6CB16}"/>
              </a:ext>
            </a:extLst>
          </p:cNvPr>
          <p:cNvSpPr>
            <a:spLocks noGrp="1"/>
          </p:cNvSpPr>
          <p:nvPr>
            <p:ph type="sldNum" sz="quarter" idx="2"/>
          </p:nvPr>
        </p:nvSpPr>
        <p:spPr>
          <a:prstGeom prst="rect">
            <a:avLst/>
          </a:prstGeom>
        </p:spPr>
        <p:txBody>
          <a:bodyPr/>
          <a:lstStyle/>
          <a:p>
            <a:fld id="{86CB4B4D-7CA3-9044-876B-883B54F8677D}" type="slidenum">
              <a:rPr lang="en-US" altLang="ja-JP" smtClean="0"/>
              <a:pPr/>
              <a:t>7</a:t>
            </a:fld>
            <a:endParaRPr lang="ja-JP" altLang="en-US"/>
          </a:p>
        </p:txBody>
      </p:sp>
      <p:sp>
        <p:nvSpPr>
          <p:cNvPr id="4" name="正方形/長方形 3">
            <a:extLst>
              <a:ext uri="{FF2B5EF4-FFF2-40B4-BE49-F238E27FC236}">
                <a16:creationId xmlns:a16="http://schemas.microsoft.com/office/drawing/2014/main" id="{B7ADCCB8-5389-3473-67B5-38C6E4059AB6}"/>
              </a:ext>
            </a:extLst>
          </p:cNvPr>
          <p:cNvSpPr/>
          <p:nvPr/>
        </p:nvSpPr>
        <p:spPr>
          <a:xfrm>
            <a:off x="656491" y="687702"/>
            <a:ext cx="10793717" cy="5829422"/>
          </a:xfrm>
          <a:prstGeom prst="rect">
            <a:avLst/>
          </a:prstGeom>
          <a:noFill/>
          <a:ln>
            <a:solidFill>
              <a:srgbClr val="081F5C"/>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endParaRPr lang="en-US" altLang="ja-JP" sz="1100" b="1">
              <a:solidFill>
                <a:schemeClr val="tx1"/>
              </a:solidFill>
              <a:latin typeface="Meiryo UI" panose="020B0604030504040204" pitchFamily="50" charset="-128"/>
              <a:ea typeface="Meiryo UI" panose="020B0604030504040204" pitchFamily="50" charset="-128"/>
            </a:endParaRPr>
          </a:p>
          <a:p>
            <a:endParaRPr lang="en-US" altLang="ja-JP" sz="3200" b="1">
              <a:solidFill>
                <a:schemeClr val="tx1"/>
              </a:solidFill>
              <a:latin typeface="Meiryo UI" panose="020B0604030504040204" pitchFamily="50" charset="-128"/>
              <a:ea typeface="Meiryo UI" panose="020B0604030504040204" pitchFamily="50" charset="-128"/>
            </a:endParaRPr>
          </a:p>
        </p:txBody>
      </p:sp>
      <p:sp>
        <p:nvSpPr>
          <p:cNvPr id="9" name="Rectangle 1">
            <a:extLst>
              <a:ext uri="{FF2B5EF4-FFF2-40B4-BE49-F238E27FC236}">
                <a16:creationId xmlns:a16="http://schemas.microsoft.com/office/drawing/2014/main" id="{BAF99BBA-4C04-5EFA-8A6A-EF8BA9898988}"/>
              </a:ext>
            </a:extLst>
          </p:cNvPr>
          <p:cNvSpPr>
            <a:spLocks noChangeArrowheads="1"/>
          </p:cNvSpPr>
          <p:nvPr/>
        </p:nvSpPr>
        <p:spPr bwMode="auto">
          <a:xfrm flipV="1">
            <a:off x="7232266" y="1863511"/>
            <a:ext cx="65837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 name="テキスト ボックス 7">
            <a:extLst>
              <a:ext uri="{FF2B5EF4-FFF2-40B4-BE49-F238E27FC236}">
                <a16:creationId xmlns:a16="http://schemas.microsoft.com/office/drawing/2014/main" id="{131B6147-3B06-C967-656D-DBF373F478C4}"/>
              </a:ext>
            </a:extLst>
          </p:cNvPr>
          <p:cNvSpPr txBox="1"/>
          <p:nvPr/>
        </p:nvSpPr>
        <p:spPr>
          <a:xfrm>
            <a:off x="681205" y="712416"/>
            <a:ext cx="10793717" cy="3139321"/>
          </a:xfrm>
          <a:prstGeom prst="rect">
            <a:avLst/>
          </a:prstGeom>
          <a:noFill/>
        </p:spPr>
        <p:txBody>
          <a:bodyPr wrap="square" lIns="91440" tIns="45720" rIns="91440" bIns="45720" anchor="t">
            <a:spAutoFit/>
          </a:bodyPr>
          <a:lstStyle/>
          <a:p>
            <a:r>
              <a:rPr kumimoji="1" lang="ja-JP" altLang="en-US">
                <a:solidFill>
                  <a:srgbClr val="081F5C"/>
                </a:solidFill>
                <a:latin typeface="BIZ UDGothic" panose="020B0400000000000000" pitchFamily="49" charset="-128"/>
                <a:ea typeface="BIZ UDGothic" panose="020B0400000000000000" pitchFamily="49" charset="-128"/>
              </a:rPr>
              <a:t>ご年齢</a:t>
            </a:r>
            <a:r>
              <a:rPr lang="ja-JP" altLang="en-US">
                <a:solidFill>
                  <a:srgbClr val="081F5C"/>
                </a:solidFill>
                <a:latin typeface="BIZ UDGothic" panose="020B0400000000000000" pitchFamily="49" charset="-128"/>
                <a:ea typeface="BIZ UDGothic" panose="020B0400000000000000" pitchFamily="49" charset="-128"/>
              </a:rPr>
              <a:t>：</a:t>
            </a:r>
            <a:endParaRPr lang="en-US" altLang="ja-JP" dirty="0">
              <a:solidFill>
                <a:srgbClr val="081F5C"/>
              </a:solidFill>
              <a:latin typeface="BIZ UDGothic" panose="020B0400000000000000" pitchFamily="49" charset="-128"/>
              <a:ea typeface="BIZ UDGothic" panose="020B0400000000000000" pitchFamily="49" charset="-128"/>
            </a:endParaRPr>
          </a:p>
          <a:p>
            <a:endParaRPr kumimoji="1" lang="en-US" altLang="ja-JP" dirty="0">
              <a:solidFill>
                <a:srgbClr val="081F5C"/>
              </a:solidFill>
              <a:latin typeface="BIZ UDGothic" panose="020B0400000000000000" pitchFamily="49" charset="-128"/>
              <a:ea typeface="BIZ UDGothic" panose="020B0400000000000000" pitchFamily="49" charset="-128"/>
            </a:endParaRPr>
          </a:p>
          <a:p>
            <a:r>
              <a:rPr kumimoji="1" lang="ja-JP" altLang="en-US">
                <a:solidFill>
                  <a:srgbClr val="081F5C"/>
                </a:solidFill>
                <a:latin typeface="BIZ UDGothic" panose="020B0400000000000000" pitchFamily="49" charset="-128"/>
                <a:ea typeface="BIZ UDGothic" panose="020B0400000000000000" pitchFamily="49" charset="-128"/>
              </a:rPr>
              <a:t>ご職業：</a:t>
            </a:r>
            <a:endParaRPr kumimoji="1" lang="en-US" altLang="ja-JP" dirty="0">
              <a:solidFill>
                <a:srgbClr val="081F5C"/>
              </a:solidFill>
              <a:latin typeface="BIZ UDGothic" panose="020B0400000000000000" pitchFamily="49" charset="-128"/>
              <a:ea typeface="BIZ UDGothic" panose="020B0400000000000000" pitchFamily="49" charset="-128"/>
            </a:endParaRPr>
          </a:p>
          <a:p>
            <a:endParaRPr lang="en-US" altLang="ja-JP" dirty="0">
              <a:solidFill>
                <a:srgbClr val="081F5C"/>
              </a:solidFill>
              <a:latin typeface="BIZ UDGothic" panose="020B0400000000000000" pitchFamily="49" charset="-128"/>
              <a:ea typeface="BIZ UDGothic" panose="020B0400000000000000" pitchFamily="49" charset="-128"/>
            </a:endParaRPr>
          </a:p>
          <a:p>
            <a:r>
              <a:rPr kumimoji="1" lang="ja-JP" altLang="en-US">
                <a:solidFill>
                  <a:srgbClr val="081F5C"/>
                </a:solidFill>
                <a:latin typeface="BIZ UDGothic" panose="020B0400000000000000" pitchFamily="49" charset="-128"/>
                <a:ea typeface="BIZ UDGothic" panose="020B0400000000000000" pitchFamily="49" charset="-128"/>
              </a:rPr>
              <a:t>家族構成</a:t>
            </a:r>
            <a:r>
              <a:rPr lang="ja-JP" altLang="en-US">
                <a:solidFill>
                  <a:srgbClr val="081F5C"/>
                </a:solidFill>
                <a:latin typeface="BIZ UDGothic" panose="020B0400000000000000" pitchFamily="49" charset="-128"/>
                <a:ea typeface="BIZ UDGothic" panose="020B0400000000000000" pitchFamily="49" charset="-128"/>
              </a:rPr>
              <a:t>：</a:t>
            </a:r>
            <a:endParaRPr lang="en-US" altLang="ja-JP" dirty="0">
              <a:solidFill>
                <a:srgbClr val="081F5C"/>
              </a:solidFill>
              <a:latin typeface="BIZ UDGothic" panose="020B0400000000000000" pitchFamily="49" charset="-128"/>
              <a:ea typeface="BIZ UDGothic" panose="020B0400000000000000" pitchFamily="49" charset="-128"/>
            </a:endParaRPr>
          </a:p>
          <a:p>
            <a:endParaRPr kumimoji="1" lang="en-US" altLang="ja-JP" dirty="0">
              <a:solidFill>
                <a:srgbClr val="081F5C"/>
              </a:solidFill>
              <a:latin typeface="BIZ UDGothic" panose="020B0400000000000000" pitchFamily="49" charset="-128"/>
              <a:ea typeface="BIZ UDGothic" panose="020B0400000000000000" pitchFamily="49" charset="-128"/>
            </a:endParaRPr>
          </a:p>
          <a:p>
            <a:r>
              <a:rPr kumimoji="1" lang="ja-JP" altLang="en-US">
                <a:solidFill>
                  <a:srgbClr val="081F5C"/>
                </a:solidFill>
                <a:latin typeface="BIZ UDGothic" panose="020B0400000000000000" pitchFamily="49" charset="-128"/>
                <a:ea typeface="BIZ UDGothic" panose="020B0400000000000000" pitchFamily="49" charset="-128"/>
              </a:rPr>
              <a:t>投資経験</a:t>
            </a:r>
            <a:r>
              <a:rPr lang="ja-JP" altLang="en-US">
                <a:solidFill>
                  <a:srgbClr val="081F5C"/>
                </a:solidFill>
                <a:latin typeface="BIZ UDGothic" panose="020B0400000000000000" pitchFamily="49" charset="-128"/>
                <a:ea typeface="BIZ UDGothic" panose="020B0400000000000000" pitchFamily="49" charset="-128"/>
              </a:rPr>
              <a:t>：</a:t>
            </a:r>
            <a:endParaRPr lang="en-US" altLang="ja-JP" dirty="0">
              <a:solidFill>
                <a:srgbClr val="081F5C"/>
              </a:solidFill>
              <a:latin typeface="BIZ UDGothic" panose="020B0400000000000000" pitchFamily="49" charset="-128"/>
              <a:ea typeface="BIZ UDGothic" panose="020B0400000000000000" pitchFamily="49" charset="-128"/>
            </a:endParaRPr>
          </a:p>
          <a:p>
            <a:endParaRPr kumimoji="1" lang="en-US" altLang="ja-JP" b="1" dirty="0">
              <a:solidFill>
                <a:srgbClr val="081F5C"/>
              </a:solidFill>
              <a:latin typeface="BIZ UDGothic" panose="020B0400000000000000" pitchFamily="49" charset="-128"/>
              <a:ea typeface="BIZ UDGothic" panose="020B0400000000000000" pitchFamily="49" charset="-128"/>
            </a:endParaRPr>
          </a:p>
          <a:p>
            <a:r>
              <a:rPr kumimoji="1" lang="ja-JP" altLang="en-US" b="1">
                <a:solidFill>
                  <a:srgbClr val="081F5C"/>
                </a:solidFill>
                <a:latin typeface="BIZ UDGothic" panose="020B0400000000000000" pitchFamily="49" charset="-128"/>
                <a:ea typeface="BIZ UDGothic" panose="020B0400000000000000" pitchFamily="49" charset="-128"/>
              </a:rPr>
              <a:t>やりたいこと：</a:t>
            </a:r>
            <a:r>
              <a:rPr kumimoji="1" lang="en-US" altLang="ja-JP" b="1" dirty="0">
                <a:solidFill>
                  <a:srgbClr val="081F5C"/>
                </a:solidFill>
                <a:latin typeface="BIZ UDGothic" panose="020B0400000000000000" pitchFamily="49" charset="-128"/>
                <a:ea typeface="BIZ UDGothic" panose="020B0400000000000000" pitchFamily="49" charset="-128"/>
              </a:rPr>
              <a:t>20</a:t>
            </a:r>
            <a:r>
              <a:rPr kumimoji="1" lang="ja-JP" altLang="en-US" b="1">
                <a:solidFill>
                  <a:srgbClr val="081F5C"/>
                </a:solidFill>
                <a:latin typeface="BIZ UDGothic" panose="020B0400000000000000" pitchFamily="49" charset="-128"/>
                <a:ea typeface="BIZ UDGothic" panose="020B0400000000000000" pitchFamily="49" charset="-128"/>
              </a:rPr>
              <a:t>年後に</a:t>
            </a:r>
            <a:r>
              <a:rPr kumimoji="1" lang="en-US" altLang="ja-JP" b="1" dirty="0">
                <a:solidFill>
                  <a:srgbClr val="081F5C"/>
                </a:solidFill>
                <a:latin typeface="BIZ UDGothic" panose="020B0400000000000000" pitchFamily="49" charset="-128"/>
                <a:ea typeface="BIZ UDGothic" panose="020B0400000000000000" pitchFamily="49" charset="-128"/>
              </a:rPr>
              <a:t>6000</a:t>
            </a:r>
            <a:r>
              <a:rPr kumimoji="1" lang="ja-JP" altLang="en-US" b="1">
                <a:solidFill>
                  <a:srgbClr val="081F5C"/>
                </a:solidFill>
                <a:latin typeface="BIZ UDGothic" panose="020B0400000000000000" pitchFamily="49" charset="-128"/>
                <a:ea typeface="BIZ UDGothic" panose="020B0400000000000000" pitchFamily="49" charset="-128"/>
              </a:rPr>
              <a:t>万円</a:t>
            </a:r>
            <a:endParaRPr kumimoji="1" lang="en-US" altLang="ja-JP" b="1" dirty="0">
              <a:solidFill>
                <a:srgbClr val="081F5C"/>
              </a:solidFill>
              <a:latin typeface="BIZ UDGothic" panose="020B0400000000000000" pitchFamily="49" charset="-128"/>
              <a:ea typeface="BIZ UDGothic" panose="020B0400000000000000" pitchFamily="49" charset="-128"/>
            </a:endParaRPr>
          </a:p>
          <a:p>
            <a:endParaRPr lang="en-US" altLang="ja-JP" b="1" dirty="0">
              <a:solidFill>
                <a:srgbClr val="081F5C"/>
              </a:solidFill>
              <a:latin typeface="BIZ UDGothic" panose="020B0400000000000000" pitchFamily="49" charset="-128"/>
              <a:ea typeface="BIZ UDGothic" panose="020B0400000000000000" pitchFamily="49" charset="-128"/>
            </a:endParaRPr>
          </a:p>
          <a:p>
            <a:r>
              <a:rPr kumimoji="1" lang="ja-JP" altLang="en-US">
                <a:solidFill>
                  <a:srgbClr val="081F5C"/>
                </a:solidFill>
                <a:latin typeface="BIZ UDGothic" panose="020B0400000000000000" pitchFamily="49" charset="-128"/>
                <a:ea typeface="BIZ UDGothic" panose="020B0400000000000000" pitchFamily="49" charset="-128"/>
              </a:rPr>
              <a:t>疑問点・ご不安</a:t>
            </a:r>
            <a:r>
              <a:rPr lang="ja-JP" altLang="en-US">
                <a:solidFill>
                  <a:srgbClr val="081F5C"/>
                </a:solidFill>
                <a:latin typeface="BIZ UDGothic" panose="020B0400000000000000" pitchFamily="49" charset="-128"/>
                <a:ea typeface="BIZ UDGothic" panose="020B0400000000000000" pitchFamily="49" charset="-128"/>
              </a:rPr>
              <a:t>：</a:t>
            </a:r>
            <a:endParaRPr lang="en-US" altLang="ja-JP" dirty="0">
              <a:solidFill>
                <a:srgbClr val="081F5C"/>
              </a:solidFill>
              <a:latin typeface="BIZ UDGothic" panose="020B0400000000000000" pitchFamily="49" charset="-128"/>
              <a:ea typeface="BIZ UDGothic" panose="020B0400000000000000" pitchFamily="49" charset="-128"/>
            </a:endParaRPr>
          </a:p>
        </p:txBody>
      </p:sp>
    </p:spTree>
    <p:extLst>
      <p:ext uri="{BB962C8B-B14F-4D97-AF65-F5344CB8AC3E}">
        <p14:creationId xmlns:p14="http://schemas.microsoft.com/office/powerpoint/2010/main" val="140090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9">
            <a:extLst>
              <a:ext uri="{FF2B5EF4-FFF2-40B4-BE49-F238E27FC236}">
                <a16:creationId xmlns:a16="http://schemas.microsoft.com/office/drawing/2014/main" id="{E403D8A1-8233-E6D4-6430-41DD075BECBC}"/>
              </a:ext>
            </a:extLst>
          </p:cNvPr>
          <p:cNvSpPr>
            <a:spLocks noGrp="1"/>
          </p:cNvSpPr>
          <p:nvPr>
            <p:ph type="ctrTitle"/>
          </p:nvPr>
        </p:nvSpPr>
        <p:spPr>
          <a:prstGeom prst="rect">
            <a:avLst/>
          </a:prstGeom>
        </p:spPr>
        <p:txBody>
          <a:bodyPr/>
          <a:lstStyle/>
          <a:p>
            <a:r>
              <a:rPr lang="ja-JP" altLang="en-US"/>
              <a:t>資産形成の</a:t>
            </a:r>
            <a:r>
              <a:rPr lang="en-US" altLang="ja-JP" dirty="0">
                <a:latin typeface="Meiryo UI" panose="020B0604030504040204" pitchFamily="34" charset="-128"/>
                <a:ea typeface="Meiryo UI" panose="020B0604030504040204" pitchFamily="34" charset="-128"/>
              </a:rPr>
              <a:t>3</a:t>
            </a:r>
            <a:r>
              <a:rPr lang="ja-JP" altLang="en-US"/>
              <a:t>ステップ</a:t>
            </a:r>
          </a:p>
        </p:txBody>
      </p:sp>
      <p:sp>
        <p:nvSpPr>
          <p:cNvPr id="5" name="スライド番号プレースホルダー 4">
            <a:extLst>
              <a:ext uri="{FF2B5EF4-FFF2-40B4-BE49-F238E27FC236}">
                <a16:creationId xmlns:a16="http://schemas.microsoft.com/office/drawing/2014/main" id="{7295CCA4-7458-42E0-478E-CD8ACE31E34E}"/>
              </a:ext>
            </a:extLst>
          </p:cNvPr>
          <p:cNvSpPr>
            <a:spLocks noGrp="1"/>
          </p:cNvSpPr>
          <p:nvPr>
            <p:ph type="sldNum" sz="quarter" idx="2"/>
          </p:nvPr>
        </p:nvSpPr>
        <p:spPr>
          <a:prstGeom prst="rect">
            <a:avLst/>
          </a:prstGeom>
        </p:spPr>
        <p:txBody>
          <a:bodyPr/>
          <a:lstStyle/>
          <a:p>
            <a:fld id="{86CB4B4D-7CA3-9044-876B-883B54F8677D}" type="slidenum">
              <a:rPr lang="en-US" altLang="ja-JP" smtClean="0"/>
              <a:pPr/>
              <a:t>8</a:t>
            </a:fld>
            <a:endParaRPr lang="ja-JP" altLang="en-US"/>
          </a:p>
        </p:txBody>
      </p:sp>
      <p:grpSp>
        <p:nvGrpSpPr>
          <p:cNvPr id="31" name="グループ化 30">
            <a:extLst>
              <a:ext uri="{FF2B5EF4-FFF2-40B4-BE49-F238E27FC236}">
                <a16:creationId xmlns:a16="http://schemas.microsoft.com/office/drawing/2014/main" id="{37F06105-422B-CE04-AA5B-8245AF734C78}"/>
              </a:ext>
            </a:extLst>
          </p:cNvPr>
          <p:cNvGrpSpPr/>
          <p:nvPr/>
        </p:nvGrpSpPr>
        <p:grpSpPr>
          <a:xfrm>
            <a:off x="7242629" y="1865086"/>
            <a:ext cx="4683388" cy="4992914"/>
            <a:chOff x="556559" y="1473199"/>
            <a:chExt cx="5099287" cy="5384801"/>
          </a:xfrm>
        </p:grpSpPr>
        <p:grpSp>
          <p:nvGrpSpPr>
            <p:cNvPr id="28" name="グループ化 27">
              <a:extLst>
                <a:ext uri="{FF2B5EF4-FFF2-40B4-BE49-F238E27FC236}">
                  <a16:creationId xmlns:a16="http://schemas.microsoft.com/office/drawing/2014/main" id="{64EA5AF3-E44E-DEB0-E2FA-2B97027E7D28}"/>
                </a:ext>
              </a:extLst>
            </p:cNvPr>
            <p:cNvGrpSpPr/>
            <p:nvPr/>
          </p:nvGrpSpPr>
          <p:grpSpPr>
            <a:xfrm>
              <a:off x="633878" y="1473199"/>
              <a:ext cx="5013826" cy="4550229"/>
              <a:chOff x="871611" y="560007"/>
              <a:chExt cx="6160224" cy="5386136"/>
            </a:xfrm>
          </p:grpSpPr>
          <p:sp>
            <p:nvSpPr>
              <p:cNvPr id="4" name="二等辺三角形 3">
                <a:extLst>
                  <a:ext uri="{FF2B5EF4-FFF2-40B4-BE49-F238E27FC236}">
                    <a16:creationId xmlns:a16="http://schemas.microsoft.com/office/drawing/2014/main" id="{C83C6AF0-C035-F61B-874A-8C2FA7262F1A}"/>
                  </a:ext>
                </a:extLst>
              </p:cNvPr>
              <p:cNvSpPr/>
              <p:nvPr/>
            </p:nvSpPr>
            <p:spPr>
              <a:xfrm>
                <a:off x="871611" y="1728354"/>
                <a:ext cx="6160224" cy="3913487"/>
              </a:xfrm>
              <a:prstGeom prst="triangle">
                <a:avLst/>
              </a:prstGeom>
              <a:solidFill>
                <a:srgbClr val="DBDFF9">
                  <a:alpha val="98000"/>
                </a:srgbClr>
              </a:solidFill>
              <a:ln w="63500">
                <a:solidFill>
                  <a:srgbClr val="DBDFF9"/>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pic>
            <p:nvPicPr>
              <p:cNvPr id="9" name="グラフィックス 8" descr="フラグ 単色塗りつぶし">
                <a:extLst>
                  <a:ext uri="{FF2B5EF4-FFF2-40B4-BE49-F238E27FC236}">
                    <a16:creationId xmlns:a16="http://schemas.microsoft.com/office/drawing/2014/main" id="{3A3DB4A1-799F-F14D-0B7D-71F0301339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
                <a:off x="4917996" y="4446582"/>
                <a:ext cx="903741" cy="805848"/>
              </a:xfrm>
              <a:prstGeom prst="rect">
                <a:avLst/>
              </a:prstGeom>
            </p:spPr>
          </p:pic>
          <p:pic>
            <p:nvPicPr>
              <p:cNvPr id="11" name="グラフィックス 10" descr="フラグ 単色塗りつぶし">
                <a:extLst>
                  <a:ext uri="{FF2B5EF4-FFF2-40B4-BE49-F238E27FC236}">
                    <a16:creationId xmlns:a16="http://schemas.microsoft.com/office/drawing/2014/main" id="{DCE8B864-F760-0C44-4EB7-2CDF9C5B85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97242">
                <a:off x="2549857" y="3773078"/>
                <a:ext cx="939327" cy="837581"/>
              </a:xfrm>
              <a:prstGeom prst="rect">
                <a:avLst/>
              </a:prstGeom>
            </p:spPr>
          </p:pic>
          <p:grpSp>
            <p:nvGrpSpPr>
              <p:cNvPr id="30" name="グループ化 29">
                <a:extLst>
                  <a:ext uri="{FF2B5EF4-FFF2-40B4-BE49-F238E27FC236}">
                    <a16:creationId xmlns:a16="http://schemas.microsoft.com/office/drawing/2014/main" id="{4753AD2E-380E-8B41-0C74-33AD60E341EB}"/>
                  </a:ext>
                </a:extLst>
              </p:cNvPr>
              <p:cNvGrpSpPr/>
              <p:nvPr/>
            </p:nvGrpSpPr>
            <p:grpSpPr>
              <a:xfrm>
                <a:off x="3303015" y="1685907"/>
                <a:ext cx="1539214" cy="4260236"/>
                <a:chOff x="3493174" y="1179297"/>
                <a:chExt cx="1367441" cy="4158114"/>
              </a:xfrm>
            </p:grpSpPr>
            <p:sp>
              <p:nvSpPr>
                <p:cNvPr id="6" name="フリーフォーム: 図形 5">
                  <a:extLst>
                    <a:ext uri="{FF2B5EF4-FFF2-40B4-BE49-F238E27FC236}">
                      <a16:creationId xmlns:a16="http://schemas.microsoft.com/office/drawing/2014/main" id="{2996682A-4B43-521B-8012-B34BC8F89C63}"/>
                    </a:ext>
                  </a:extLst>
                </p:cNvPr>
                <p:cNvSpPr/>
                <p:nvPr/>
              </p:nvSpPr>
              <p:spPr>
                <a:xfrm>
                  <a:off x="3502632" y="1179297"/>
                  <a:ext cx="1357983" cy="4158114"/>
                </a:xfrm>
                <a:custGeom>
                  <a:avLst/>
                  <a:gdLst>
                    <a:gd name="connsiteX0" fmla="*/ 503786 w 2107316"/>
                    <a:gd name="connsiteY0" fmla="*/ 4158114 h 4158114"/>
                    <a:gd name="connsiteX1" fmla="*/ 2101580 w 2107316"/>
                    <a:gd name="connsiteY1" fmla="*/ 3465095 h 4158114"/>
                    <a:gd name="connsiteX2" fmla="*/ 3272 w 2107316"/>
                    <a:gd name="connsiteY2" fmla="*/ 2887579 h 4158114"/>
                    <a:gd name="connsiteX3" fmla="*/ 1591441 w 2107316"/>
                    <a:gd name="connsiteY3" fmla="*/ 2175309 h 4158114"/>
                    <a:gd name="connsiteX4" fmla="*/ 446035 w 2107316"/>
                    <a:gd name="connsiteY4" fmla="*/ 1713297 h 4158114"/>
                    <a:gd name="connsiteX5" fmla="*/ 1100552 w 2107316"/>
                    <a:gd name="connsiteY5" fmla="*/ 1058779 h 4158114"/>
                    <a:gd name="connsiteX6" fmla="*/ 638540 w 2107316"/>
                    <a:gd name="connsiteY6" fmla="*/ 789271 h 4158114"/>
                    <a:gd name="connsiteX7" fmla="*/ 898422 w 2107316"/>
                    <a:gd name="connsiteY7" fmla="*/ 0 h 4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7316" h="4158114">
                      <a:moveTo>
                        <a:pt x="503786" y="4158114"/>
                      </a:moveTo>
                      <a:cubicBezTo>
                        <a:pt x="1344392" y="3917482"/>
                        <a:pt x="2184999" y="3676851"/>
                        <a:pt x="2101580" y="3465095"/>
                      </a:cubicBezTo>
                      <a:cubicBezTo>
                        <a:pt x="2018161" y="3253339"/>
                        <a:pt x="88295" y="3102543"/>
                        <a:pt x="3272" y="2887579"/>
                      </a:cubicBezTo>
                      <a:cubicBezTo>
                        <a:pt x="-81751" y="2672615"/>
                        <a:pt x="1517647" y="2371023"/>
                        <a:pt x="1591441" y="2175309"/>
                      </a:cubicBezTo>
                      <a:cubicBezTo>
                        <a:pt x="1665235" y="1979595"/>
                        <a:pt x="527850" y="1899385"/>
                        <a:pt x="446035" y="1713297"/>
                      </a:cubicBezTo>
                      <a:cubicBezTo>
                        <a:pt x="364220" y="1527209"/>
                        <a:pt x="1068468" y="1212783"/>
                        <a:pt x="1100552" y="1058779"/>
                      </a:cubicBezTo>
                      <a:cubicBezTo>
                        <a:pt x="1132636" y="904775"/>
                        <a:pt x="672228" y="965734"/>
                        <a:pt x="638540" y="789271"/>
                      </a:cubicBezTo>
                      <a:cubicBezTo>
                        <a:pt x="604852" y="612808"/>
                        <a:pt x="751637" y="306404"/>
                        <a:pt x="898422" y="0"/>
                      </a:cubicBezTo>
                    </a:path>
                  </a:pathLst>
                </a:custGeom>
                <a:noFill/>
                <a:ln w="152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9" name="フリーフォーム: 図形 28">
                  <a:extLst>
                    <a:ext uri="{FF2B5EF4-FFF2-40B4-BE49-F238E27FC236}">
                      <a16:creationId xmlns:a16="http://schemas.microsoft.com/office/drawing/2014/main" id="{C552015B-1239-9A88-EA94-BDD7D281BB1A}"/>
                    </a:ext>
                  </a:extLst>
                </p:cNvPr>
                <p:cNvSpPr/>
                <p:nvPr/>
              </p:nvSpPr>
              <p:spPr>
                <a:xfrm>
                  <a:off x="3493174" y="1197622"/>
                  <a:ext cx="1357983" cy="4139789"/>
                </a:xfrm>
                <a:custGeom>
                  <a:avLst/>
                  <a:gdLst>
                    <a:gd name="connsiteX0" fmla="*/ 503786 w 2107316"/>
                    <a:gd name="connsiteY0" fmla="*/ 4158114 h 4158114"/>
                    <a:gd name="connsiteX1" fmla="*/ 2101580 w 2107316"/>
                    <a:gd name="connsiteY1" fmla="*/ 3465095 h 4158114"/>
                    <a:gd name="connsiteX2" fmla="*/ 3272 w 2107316"/>
                    <a:gd name="connsiteY2" fmla="*/ 2887579 h 4158114"/>
                    <a:gd name="connsiteX3" fmla="*/ 1591441 w 2107316"/>
                    <a:gd name="connsiteY3" fmla="*/ 2175309 h 4158114"/>
                    <a:gd name="connsiteX4" fmla="*/ 446035 w 2107316"/>
                    <a:gd name="connsiteY4" fmla="*/ 1713297 h 4158114"/>
                    <a:gd name="connsiteX5" fmla="*/ 1100552 w 2107316"/>
                    <a:gd name="connsiteY5" fmla="*/ 1058779 h 4158114"/>
                    <a:gd name="connsiteX6" fmla="*/ 638540 w 2107316"/>
                    <a:gd name="connsiteY6" fmla="*/ 789271 h 4158114"/>
                    <a:gd name="connsiteX7" fmla="*/ 898422 w 2107316"/>
                    <a:gd name="connsiteY7" fmla="*/ 0 h 4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7316" h="4158114">
                      <a:moveTo>
                        <a:pt x="503786" y="4158114"/>
                      </a:moveTo>
                      <a:cubicBezTo>
                        <a:pt x="1344392" y="3917482"/>
                        <a:pt x="2184999" y="3676851"/>
                        <a:pt x="2101580" y="3465095"/>
                      </a:cubicBezTo>
                      <a:cubicBezTo>
                        <a:pt x="2018161" y="3253339"/>
                        <a:pt x="88295" y="3102543"/>
                        <a:pt x="3272" y="2887579"/>
                      </a:cubicBezTo>
                      <a:cubicBezTo>
                        <a:pt x="-81751" y="2672615"/>
                        <a:pt x="1517647" y="2371023"/>
                        <a:pt x="1591441" y="2175309"/>
                      </a:cubicBezTo>
                      <a:cubicBezTo>
                        <a:pt x="1665235" y="1979595"/>
                        <a:pt x="527850" y="1899385"/>
                        <a:pt x="446035" y="1713297"/>
                      </a:cubicBezTo>
                      <a:cubicBezTo>
                        <a:pt x="364220" y="1527209"/>
                        <a:pt x="1068468" y="1212783"/>
                        <a:pt x="1100552" y="1058779"/>
                      </a:cubicBezTo>
                      <a:cubicBezTo>
                        <a:pt x="1132636" y="904775"/>
                        <a:pt x="672228" y="965734"/>
                        <a:pt x="638540" y="789271"/>
                      </a:cubicBezTo>
                      <a:cubicBezTo>
                        <a:pt x="604852" y="612808"/>
                        <a:pt x="751637" y="306404"/>
                        <a:pt x="898422" y="0"/>
                      </a:cubicBezTo>
                    </a:path>
                  </a:pathLst>
                </a:custGeom>
                <a:noFill/>
                <a:ln w="38100">
                  <a:solidFill>
                    <a:srgbClr val="081F5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grpSp>
          <p:pic>
            <p:nvPicPr>
              <p:cNvPr id="10" name="グラフィックス 9" descr="フラグ 単色塗りつぶし">
                <a:extLst>
                  <a:ext uri="{FF2B5EF4-FFF2-40B4-BE49-F238E27FC236}">
                    <a16:creationId xmlns:a16="http://schemas.microsoft.com/office/drawing/2014/main" id="{F4D9793F-1AF9-E31C-8B85-5F18C19DAD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8108" y="560007"/>
                <a:ext cx="1339513" cy="1194418"/>
              </a:xfrm>
              <a:prstGeom prst="rect">
                <a:avLst/>
              </a:prstGeom>
            </p:spPr>
          </p:pic>
        </p:grpSp>
        <p:pic>
          <p:nvPicPr>
            <p:cNvPr id="7" name="図 6" descr="挿絵, 時計 が含まれている画像&#10;&#10;自動的に生成された説明">
              <a:extLst>
                <a:ext uri="{FF2B5EF4-FFF2-40B4-BE49-F238E27FC236}">
                  <a16:creationId xmlns:a16="http://schemas.microsoft.com/office/drawing/2014/main" id="{EC92A951-F18C-CE0B-41CC-6770110978C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723" b="99505" l="5718" r="89894">
                          <a14:foregroundMark x1="9840" y1="21287" x2="9840" y2="21287"/>
                          <a14:foregroundMark x1="38830" y1="63614" x2="38830" y2="63614"/>
                          <a14:foregroundMark x1="41356" y1="53713" x2="41356" y2="53713"/>
                          <a14:foregroundMark x1="49202" y1="40099" x2="49202" y2="95688"/>
                          <a14:foregroundMark x1="59441" y1="99010" x2="59441" y2="99010"/>
                          <a14:foregroundMark x1="65426" y1="7426" x2="65426" y2="7426"/>
                          <a14:foregroundMark x1="56649" y1="6436" x2="56649" y2="6436"/>
                          <a14:foregroundMark x1="67553" y1="2970" x2="67553" y2="2970"/>
                          <a14:foregroundMark x1="10904" y1="26238" x2="10904" y2="26238"/>
                          <a14:foregroundMark x1="10904" y1="26238" x2="10904" y2="26238"/>
                          <a14:foregroundMark x1="10904" y1="26238" x2="16223" y2="29950"/>
                          <a14:foregroundMark x1="17686" y1="24257" x2="20748" y2="27106"/>
                          <a14:foregroundMark x1="20080" y1="31683" x2="20080" y2="31683"/>
                          <a14:foregroundMark x1="22442" y1="31825" x2="23404" y2="33168"/>
                          <a14:foregroundMark x1="19681" y1="27970" x2="20156" y2="28633"/>
                          <a14:foregroundMark x1="20479" y1="27228" x2="20627" y2="27416"/>
                          <a14:foregroundMark x1="21618" y1="29737" x2="22872" y2="31683"/>
                          <a14:foregroundMark x1="20818" y1="29458" x2="28590" y2="39356"/>
                          <a14:foregroundMark x1="18484" y1="26485" x2="20161" y2="28620"/>
                          <a14:foregroundMark x1="20856" y1="29471" x2="27793" y2="39356"/>
                          <a14:foregroundMark x1="19282" y1="27228" x2="20196" y2="28530"/>
                          <a14:foregroundMark x1="22233" y1="29507" x2="28191" y2="37871"/>
                          <a14:foregroundMark x1="20080" y1="26485" x2="20668" y2="27311"/>
                          <a14:foregroundMark x1="18484" y1="25000" x2="20878" y2="28713"/>
                          <a14:foregroundMark x1="19282" y1="25743" x2="22074" y2="30941"/>
                          <a14:backgroundMark x1="4122" y1="24257" x2="4122" y2="24257"/>
                          <a14:backgroundMark x1="4122" y1="22772" x2="4521" y2="25000"/>
                          <a14:backgroundMark x1="22730" y1="26250" x2="23404" y2="26485"/>
                          <a14:backgroundMark x1="48404" y1="99752" x2="48404" y2="99752"/>
                          <a14:backgroundMark x1="48404" y1="98020" x2="50133" y2="98020"/>
                          <a14:backgroundMark x1="46144" y1="98020" x2="47074" y2="96287"/>
                          <a14:backgroundMark x1="48404" y1="95545" x2="48404" y2="95545"/>
                          <a14:backgroundMark x1="48404" y1="97030" x2="47473" y2="97030"/>
                        </a14:backgroundRemoval>
                      </a14:imgEffect>
                    </a14:imgLayer>
                  </a14:imgProps>
                </a:ext>
              </a:extLst>
            </a:blip>
            <a:stretch>
              <a:fillRect/>
            </a:stretch>
          </p:blipFill>
          <p:spPr>
            <a:xfrm>
              <a:off x="3459029" y="5677795"/>
              <a:ext cx="2196817" cy="1180205"/>
            </a:xfrm>
            <a:prstGeom prst="rect">
              <a:avLst/>
            </a:prstGeom>
          </p:spPr>
        </p:pic>
        <p:pic>
          <p:nvPicPr>
            <p:cNvPr id="12" name="図 11" descr="挿絵 が含まれている画像&#10;&#10;自動的に生成された説明">
              <a:extLst>
                <a:ext uri="{FF2B5EF4-FFF2-40B4-BE49-F238E27FC236}">
                  <a16:creationId xmlns:a16="http://schemas.microsoft.com/office/drawing/2014/main" id="{1AAA3C9A-946F-DB08-C70D-9171D08867D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385" b="92051" l="5869" r="89437">
                          <a14:foregroundMark x1="32394" y1="8462" x2="32394" y2="8462"/>
                          <a14:foregroundMark x1="47183" y1="6923" x2="47183" y2="6923"/>
                          <a14:foregroundMark x1="30751" y1="5897" x2="30751" y2="5897"/>
                          <a14:foregroundMark x1="6103" y1="34359" x2="6103" y2="34359"/>
                          <a14:foregroundMark x1="42958" y1="92051" x2="42958" y2="92051"/>
                        </a14:backgroundRemoval>
                      </a14:imgEffect>
                    </a14:imgLayer>
                  </a14:imgProps>
                </a:ext>
              </a:extLst>
            </a:blip>
            <a:stretch>
              <a:fillRect/>
            </a:stretch>
          </p:blipFill>
          <p:spPr>
            <a:xfrm rot="21193054">
              <a:off x="556559" y="3973306"/>
              <a:ext cx="1528568" cy="1399393"/>
            </a:xfrm>
            <a:prstGeom prst="rect">
              <a:avLst/>
            </a:prstGeom>
          </p:spPr>
        </p:pic>
      </p:grpSp>
      <p:grpSp>
        <p:nvGrpSpPr>
          <p:cNvPr id="2" name="グループ化 1">
            <a:extLst>
              <a:ext uri="{FF2B5EF4-FFF2-40B4-BE49-F238E27FC236}">
                <a16:creationId xmlns:a16="http://schemas.microsoft.com/office/drawing/2014/main" id="{C04849EE-6B5A-AA02-572F-9C48001E2B2C}"/>
              </a:ext>
            </a:extLst>
          </p:cNvPr>
          <p:cNvGrpSpPr/>
          <p:nvPr/>
        </p:nvGrpSpPr>
        <p:grpSpPr>
          <a:xfrm>
            <a:off x="1693634" y="778183"/>
            <a:ext cx="5170993" cy="1710655"/>
            <a:chOff x="6757015" y="931479"/>
            <a:chExt cx="4699304" cy="1554612"/>
          </a:xfrm>
        </p:grpSpPr>
        <p:sp>
          <p:nvSpPr>
            <p:cNvPr id="24" name="正方形/長方形 23">
              <a:extLst>
                <a:ext uri="{FF2B5EF4-FFF2-40B4-BE49-F238E27FC236}">
                  <a16:creationId xmlns:a16="http://schemas.microsoft.com/office/drawing/2014/main" id="{36D8076B-FCFE-18B8-593C-F456555A0B45}"/>
                </a:ext>
              </a:extLst>
            </p:cNvPr>
            <p:cNvSpPr/>
            <p:nvPr/>
          </p:nvSpPr>
          <p:spPr>
            <a:xfrm>
              <a:off x="6757015" y="1146628"/>
              <a:ext cx="4691905" cy="1339463"/>
            </a:xfrm>
            <a:prstGeom prst="rect">
              <a:avLst/>
            </a:prstGeom>
            <a:solidFill>
              <a:schemeClr val="bg1"/>
            </a:solidFill>
            <a:ln>
              <a:solidFill>
                <a:srgbClr val="081F5C"/>
              </a:solidFill>
            </a:ln>
          </p:spPr>
          <p:style>
            <a:lnRef idx="1">
              <a:schemeClr val="accent1"/>
            </a:lnRef>
            <a:fillRef idx="0">
              <a:schemeClr val="accent1"/>
            </a:fillRef>
            <a:effectRef idx="0">
              <a:schemeClr val="accent1"/>
            </a:effectRef>
            <a:fontRef idx="minor">
              <a:schemeClr val="tx1"/>
            </a:fontRef>
          </p:style>
          <p:txBody>
            <a:bodyPr wrap="none" bIns="144000" rtlCol="0" anchor="b"/>
            <a:lstStyle/>
            <a:p>
              <a:pPr algn="ctr">
                <a:spcBef>
                  <a:spcPts val="300"/>
                </a:spcBef>
              </a:pPr>
              <a:r>
                <a:rPr kumimoji="1" lang="ja-JP" altLang="en-US" sz="3200" b="1">
                  <a:solidFill>
                    <a:srgbClr val="081F5C"/>
                  </a:solidFill>
                  <a:latin typeface="BIZ UDGothic" panose="020B0400000000000000" pitchFamily="49" charset="-128"/>
                  <a:ea typeface="BIZ UDGothic" panose="020B0400000000000000" pitchFamily="49" charset="-128"/>
                </a:rPr>
                <a:t>ゴールを決める</a:t>
              </a:r>
              <a:br>
                <a:rPr kumimoji="1" lang="en-US" altLang="ja-JP" sz="2800" dirty="0">
                  <a:latin typeface="BIZ UDGothic" panose="020B0400000000000000" pitchFamily="49" charset="-128"/>
                  <a:ea typeface="BIZ UDGothic" panose="020B0400000000000000" pitchFamily="49" charset="-128"/>
                </a:rPr>
              </a:br>
              <a:r>
                <a:rPr kumimoji="1" lang="ja-JP" altLang="en-US" sz="2400">
                  <a:latin typeface="BIZ UDGothic" panose="020B0400000000000000" pitchFamily="49" charset="-128"/>
                  <a:ea typeface="BIZ UDGothic" panose="020B0400000000000000" pitchFamily="49" charset="-128"/>
                </a:rPr>
                <a:t>（計画を立てよう）</a:t>
              </a:r>
            </a:p>
          </p:txBody>
        </p:sp>
        <p:sp>
          <p:nvSpPr>
            <p:cNvPr id="23" name="四角形: 角を丸くする 22">
              <a:extLst>
                <a:ext uri="{FF2B5EF4-FFF2-40B4-BE49-F238E27FC236}">
                  <a16:creationId xmlns:a16="http://schemas.microsoft.com/office/drawing/2014/main" id="{ED92AD92-7CBD-7B78-663C-EED347920894}"/>
                </a:ext>
              </a:extLst>
            </p:cNvPr>
            <p:cNvSpPr/>
            <p:nvPr/>
          </p:nvSpPr>
          <p:spPr>
            <a:xfrm>
              <a:off x="6757015" y="931479"/>
              <a:ext cx="4699304" cy="489349"/>
            </a:xfrm>
            <a:prstGeom prst="roundRect">
              <a:avLst>
                <a:gd name="adj" fmla="val 50000"/>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000" b="1">
                  <a:solidFill>
                    <a:schemeClr val="bg1"/>
                  </a:solidFill>
                  <a:latin typeface="BIZ UDGothic" panose="020B0400000000000000" pitchFamily="49" charset="-128"/>
                  <a:ea typeface="BIZ UDGothic" panose="020B0400000000000000" pitchFamily="49" charset="-128"/>
                </a:rPr>
                <a:t>ステップ</a:t>
              </a:r>
              <a:r>
                <a:rPr lang="ja-JP" altLang="en-US" sz="2400" b="1">
                  <a:solidFill>
                    <a:schemeClr val="bg1"/>
                  </a:solidFill>
                  <a:latin typeface="BIZ UDGothic" panose="020B0400000000000000" pitchFamily="49" charset="-128"/>
                  <a:ea typeface="BIZ UDGothic" panose="020B0400000000000000" pitchFamily="49" charset="-128"/>
                </a:rPr>
                <a:t>１</a:t>
              </a:r>
              <a:endParaRPr kumimoji="1" lang="ja-JP" altLang="en-US" sz="2400" b="1">
                <a:solidFill>
                  <a:schemeClr val="bg1"/>
                </a:solidFill>
                <a:latin typeface="BIZ UDGothic" panose="020B0400000000000000" pitchFamily="49" charset="-128"/>
                <a:ea typeface="BIZ UDGothic" panose="020B0400000000000000" pitchFamily="49" charset="-128"/>
              </a:endParaRPr>
            </a:p>
          </p:txBody>
        </p:sp>
      </p:grpSp>
      <p:grpSp>
        <p:nvGrpSpPr>
          <p:cNvPr id="8" name="グループ化 7">
            <a:extLst>
              <a:ext uri="{FF2B5EF4-FFF2-40B4-BE49-F238E27FC236}">
                <a16:creationId xmlns:a16="http://schemas.microsoft.com/office/drawing/2014/main" id="{A8FBB28F-A0BD-0A04-C572-7D20B6CF6DB7}"/>
              </a:ext>
            </a:extLst>
          </p:cNvPr>
          <p:cNvGrpSpPr/>
          <p:nvPr/>
        </p:nvGrpSpPr>
        <p:grpSpPr>
          <a:xfrm>
            <a:off x="1693634" y="2693175"/>
            <a:ext cx="5170993" cy="1710655"/>
            <a:chOff x="6757015" y="931479"/>
            <a:chExt cx="4699304" cy="1554612"/>
          </a:xfrm>
        </p:grpSpPr>
        <p:sp>
          <p:nvSpPr>
            <p:cNvPr id="13" name="正方形/長方形 12">
              <a:extLst>
                <a:ext uri="{FF2B5EF4-FFF2-40B4-BE49-F238E27FC236}">
                  <a16:creationId xmlns:a16="http://schemas.microsoft.com/office/drawing/2014/main" id="{382E3B22-4F1F-6A6D-59EA-727D0F33073C}"/>
                </a:ext>
              </a:extLst>
            </p:cNvPr>
            <p:cNvSpPr/>
            <p:nvPr/>
          </p:nvSpPr>
          <p:spPr>
            <a:xfrm>
              <a:off x="6757015" y="1146628"/>
              <a:ext cx="4691905" cy="1339463"/>
            </a:xfrm>
            <a:prstGeom prst="rect">
              <a:avLst/>
            </a:prstGeom>
            <a:solidFill>
              <a:schemeClr val="bg1"/>
            </a:solidFill>
            <a:ln>
              <a:solidFill>
                <a:srgbClr val="081F5C"/>
              </a:solidFill>
            </a:ln>
          </p:spPr>
          <p:style>
            <a:lnRef idx="1">
              <a:schemeClr val="accent1"/>
            </a:lnRef>
            <a:fillRef idx="0">
              <a:schemeClr val="accent1"/>
            </a:fillRef>
            <a:effectRef idx="0">
              <a:schemeClr val="accent1"/>
            </a:effectRef>
            <a:fontRef idx="minor">
              <a:schemeClr val="tx1"/>
            </a:fontRef>
          </p:style>
          <p:txBody>
            <a:bodyPr wrap="none" bIns="144000" rtlCol="0" anchor="b"/>
            <a:lstStyle/>
            <a:p>
              <a:pPr algn="ctr">
                <a:spcBef>
                  <a:spcPts val="300"/>
                </a:spcBef>
              </a:pPr>
              <a:r>
                <a:rPr lang="ja-JP" altLang="en-US" sz="3200" b="1">
                  <a:solidFill>
                    <a:srgbClr val="081F5C"/>
                  </a:solidFill>
                  <a:latin typeface="BIZ UDGothic" panose="020B0400000000000000" pitchFamily="49" charset="-128"/>
                  <a:ea typeface="BIZ UDGothic" panose="020B0400000000000000" pitchFamily="49" charset="-128"/>
                </a:rPr>
                <a:t>適切な投資手段の決定</a:t>
              </a:r>
              <a:endParaRPr lang="en-US" altLang="ja-JP" sz="3200" b="1" dirty="0">
                <a:solidFill>
                  <a:srgbClr val="081F5C"/>
                </a:solidFill>
                <a:latin typeface="BIZ UDGothic" panose="020B0400000000000000" pitchFamily="49" charset="-128"/>
                <a:ea typeface="BIZ UDGothic" panose="020B0400000000000000" pitchFamily="49" charset="-128"/>
              </a:endParaRPr>
            </a:p>
            <a:p>
              <a:pPr algn="ctr">
                <a:spcBef>
                  <a:spcPts val="300"/>
                </a:spcBef>
              </a:pPr>
              <a:r>
                <a:rPr lang="ja-JP" altLang="en-US" sz="2400">
                  <a:latin typeface="BIZ UDGothic" panose="020B0400000000000000" pitchFamily="49" charset="-128"/>
                  <a:ea typeface="BIZ UDGothic" panose="020B0400000000000000" pitchFamily="49" charset="-128"/>
                </a:rPr>
                <a:t>（年利を考えてみる）</a:t>
              </a:r>
            </a:p>
          </p:txBody>
        </p:sp>
        <p:sp>
          <p:nvSpPr>
            <p:cNvPr id="15" name="四角形: 角を丸くする 22">
              <a:extLst>
                <a:ext uri="{FF2B5EF4-FFF2-40B4-BE49-F238E27FC236}">
                  <a16:creationId xmlns:a16="http://schemas.microsoft.com/office/drawing/2014/main" id="{57988651-EED1-5F4E-862C-F26B2C99BD37}"/>
                </a:ext>
              </a:extLst>
            </p:cNvPr>
            <p:cNvSpPr/>
            <p:nvPr/>
          </p:nvSpPr>
          <p:spPr>
            <a:xfrm>
              <a:off x="6757015" y="931479"/>
              <a:ext cx="4699304" cy="489349"/>
            </a:xfrm>
            <a:prstGeom prst="roundRect">
              <a:avLst>
                <a:gd name="adj" fmla="val 50000"/>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000" b="1">
                  <a:solidFill>
                    <a:schemeClr val="bg1"/>
                  </a:solidFill>
                  <a:latin typeface="BIZ UDGothic" panose="020B0400000000000000" pitchFamily="49" charset="-128"/>
                  <a:ea typeface="BIZ UDGothic" panose="020B0400000000000000" pitchFamily="49" charset="-128"/>
                </a:rPr>
                <a:t>ステップ</a:t>
              </a:r>
              <a:r>
                <a:rPr lang="ja-JP" altLang="en-US" sz="2400" b="1">
                  <a:solidFill>
                    <a:schemeClr val="bg1"/>
                  </a:solidFill>
                  <a:latin typeface="BIZ UDGothic" panose="020B0400000000000000" pitchFamily="49" charset="-128"/>
                  <a:ea typeface="BIZ UDGothic" panose="020B0400000000000000" pitchFamily="49" charset="-128"/>
                </a:rPr>
                <a:t>２</a:t>
              </a:r>
              <a:endParaRPr kumimoji="1" lang="ja-JP" altLang="en-US" sz="2400" b="1">
                <a:solidFill>
                  <a:schemeClr val="bg1"/>
                </a:solidFill>
                <a:latin typeface="BIZ UDGothic" panose="020B0400000000000000" pitchFamily="49" charset="-128"/>
                <a:ea typeface="BIZ UDGothic" panose="020B0400000000000000" pitchFamily="49" charset="-128"/>
              </a:endParaRPr>
            </a:p>
          </p:txBody>
        </p:sp>
      </p:grpSp>
      <p:grpSp>
        <p:nvGrpSpPr>
          <p:cNvPr id="19" name="グループ化 18">
            <a:extLst>
              <a:ext uri="{FF2B5EF4-FFF2-40B4-BE49-F238E27FC236}">
                <a16:creationId xmlns:a16="http://schemas.microsoft.com/office/drawing/2014/main" id="{FAD9954C-2F1F-F2AB-B2BE-BF90C6C0F21E}"/>
              </a:ext>
            </a:extLst>
          </p:cNvPr>
          <p:cNvGrpSpPr/>
          <p:nvPr/>
        </p:nvGrpSpPr>
        <p:grpSpPr>
          <a:xfrm>
            <a:off x="1693634" y="4608168"/>
            <a:ext cx="5170993" cy="1710653"/>
            <a:chOff x="6757015" y="931480"/>
            <a:chExt cx="4699304" cy="1554611"/>
          </a:xfrm>
        </p:grpSpPr>
        <p:sp>
          <p:nvSpPr>
            <p:cNvPr id="22" name="正方形/長方形 21">
              <a:extLst>
                <a:ext uri="{FF2B5EF4-FFF2-40B4-BE49-F238E27FC236}">
                  <a16:creationId xmlns:a16="http://schemas.microsoft.com/office/drawing/2014/main" id="{E44BABFD-BFCB-5FA1-C435-2DBD7DA04EDF}"/>
                </a:ext>
              </a:extLst>
            </p:cNvPr>
            <p:cNvSpPr/>
            <p:nvPr/>
          </p:nvSpPr>
          <p:spPr>
            <a:xfrm>
              <a:off x="6757015" y="1146628"/>
              <a:ext cx="4691905" cy="1339463"/>
            </a:xfrm>
            <a:prstGeom prst="rect">
              <a:avLst/>
            </a:prstGeom>
            <a:solidFill>
              <a:schemeClr val="bg1"/>
            </a:solidFill>
            <a:ln>
              <a:solidFill>
                <a:srgbClr val="081F5C"/>
              </a:solidFill>
            </a:ln>
          </p:spPr>
          <p:style>
            <a:lnRef idx="1">
              <a:schemeClr val="accent1"/>
            </a:lnRef>
            <a:fillRef idx="0">
              <a:schemeClr val="accent1"/>
            </a:fillRef>
            <a:effectRef idx="0">
              <a:schemeClr val="accent1"/>
            </a:effectRef>
            <a:fontRef idx="minor">
              <a:schemeClr val="tx1"/>
            </a:fontRef>
          </p:style>
          <p:txBody>
            <a:bodyPr wrap="none" bIns="144000" rtlCol="0" anchor="b"/>
            <a:lstStyle/>
            <a:p>
              <a:pPr algn="ctr">
                <a:spcBef>
                  <a:spcPts val="300"/>
                </a:spcBef>
              </a:pPr>
              <a:r>
                <a:rPr lang="ja-JP" altLang="en-US" sz="3200" b="1">
                  <a:solidFill>
                    <a:srgbClr val="081F5C"/>
                  </a:solidFill>
                  <a:latin typeface="BIZ UDGothic" panose="020B0400000000000000" pitchFamily="49" charset="-128"/>
                  <a:ea typeface="BIZ UDGothic" panose="020B0400000000000000" pitchFamily="49" charset="-128"/>
                </a:rPr>
                <a:t>投資の実行</a:t>
              </a:r>
              <a:br>
                <a:rPr lang="en-US" altLang="ja-JP" sz="2800" dirty="0">
                  <a:solidFill>
                    <a:srgbClr val="081F5C"/>
                  </a:solidFill>
                  <a:latin typeface="BIZ UDGothic" panose="020B0400000000000000" pitchFamily="49" charset="-128"/>
                  <a:ea typeface="BIZ UDGothic" panose="020B0400000000000000" pitchFamily="49" charset="-128"/>
                </a:rPr>
              </a:br>
              <a:r>
                <a:rPr lang="ja-JP" altLang="en-US" sz="2400">
                  <a:latin typeface="BIZ UDGothic" panose="020B0400000000000000" pitchFamily="49" charset="-128"/>
                  <a:ea typeface="BIZ UDGothic" panose="020B0400000000000000" pitchFamily="49" charset="-128"/>
                </a:rPr>
                <a:t>（手段を決定してスタート）</a:t>
              </a:r>
            </a:p>
          </p:txBody>
        </p:sp>
        <p:sp>
          <p:nvSpPr>
            <p:cNvPr id="25" name="四角形: 角を丸くする 22">
              <a:extLst>
                <a:ext uri="{FF2B5EF4-FFF2-40B4-BE49-F238E27FC236}">
                  <a16:creationId xmlns:a16="http://schemas.microsoft.com/office/drawing/2014/main" id="{C456F24A-8AB8-2AC9-0A2B-21714A59ACEF}"/>
                </a:ext>
              </a:extLst>
            </p:cNvPr>
            <p:cNvSpPr/>
            <p:nvPr/>
          </p:nvSpPr>
          <p:spPr>
            <a:xfrm>
              <a:off x="6757015" y="931480"/>
              <a:ext cx="4699304" cy="489349"/>
            </a:xfrm>
            <a:prstGeom prst="roundRect">
              <a:avLst>
                <a:gd name="adj" fmla="val 50000"/>
              </a:avLst>
            </a:prstGeom>
            <a:solidFill>
              <a:srgbClr val="081F5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r>
                <a:rPr lang="ja-JP" altLang="en-US" sz="2000" b="1">
                  <a:solidFill>
                    <a:schemeClr val="bg1"/>
                  </a:solidFill>
                  <a:latin typeface="BIZ UDGothic" panose="020B0400000000000000" pitchFamily="49" charset="-128"/>
                  <a:ea typeface="BIZ UDGothic" panose="020B0400000000000000" pitchFamily="49" charset="-128"/>
                </a:rPr>
                <a:t>ステップ</a:t>
              </a:r>
              <a:r>
                <a:rPr lang="ja-JP" altLang="en-US" sz="2400" b="1">
                  <a:solidFill>
                    <a:schemeClr val="bg1"/>
                  </a:solidFill>
                  <a:latin typeface="BIZ UDGothic" panose="020B0400000000000000" pitchFamily="49" charset="-128"/>
                  <a:ea typeface="BIZ UDGothic" panose="020B0400000000000000" pitchFamily="49" charset="-128"/>
                </a:rPr>
                <a:t>３</a:t>
              </a:r>
              <a:endParaRPr kumimoji="1" lang="ja-JP" altLang="en-US" sz="2400" b="1">
                <a:solidFill>
                  <a:schemeClr val="bg1"/>
                </a:solidFill>
                <a:latin typeface="BIZ UDGothic" panose="020B0400000000000000" pitchFamily="49" charset="-128"/>
                <a:ea typeface="BIZ UDGothic" panose="020B0400000000000000" pitchFamily="49" charset="-128"/>
              </a:endParaRPr>
            </a:p>
          </p:txBody>
        </p:sp>
      </p:grpSp>
    </p:spTree>
    <p:extLst>
      <p:ext uri="{BB962C8B-B14F-4D97-AF65-F5344CB8AC3E}">
        <p14:creationId xmlns:p14="http://schemas.microsoft.com/office/powerpoint/2010/main" val="2234771642"/>
      </p:ext>
    </p:extLst>
  </p:cSld>
  <p:clrMapOvr>
    <a:masterClrMapping/>
  </p:clrMapOvr>
</p:sld>
</file>

<file path=ppt/theme/theme1.xml><?xml version="1.0" encoding="utf-8"?>
<a:theme xmlns:a="http://schemas.openxmlformats.org/drawingml/2006/main" name="1_Office テーマ">
  <a:themeElements>
    <a:clrScheme name="ユーザー定義 1">
      <a:dk1>
        <a:srgbClr val="4B4B4B"/>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C41C3E266D40784080AE7FC7FC3CF127" ma:contentTypeVersion="13" ma:contentTypeDescription="新しいドキュメントを作成します。" ma:contentTypeScope="" ma:versionID="2854b1e37185c1043355ae4feb3dda8b">
  <xsd:schema xmlns:xsd="http://www.w3.org/2001/XMLSchema" xmlns:xs="http://www.w3.org/2001/XMLSchema" xmlns:p="http://schemas.microsoft.com/office/2006/metadata/properties" xmlns:ns2="ffd60cc4-70c0-4043-81e8-97be71ffa410" xmlns:ns3="1bf6ce71-f2af-4399-804e-8773bbe322f2" targetNamespace="http://schemas.microsoft.com/office/2006/metadata/properties" ma:root="true" ma:fieldsID="5234a2a5eef9e9e4377ea3c5748a9a84" ns2:_="" ns3:_="">
    <xsd:import namespace="ffd60cc4-70c0-4043-81e8-97be71ffa410"/>
    <xsd:import namespace="1bf6ce71-f2af-4399-804e-8773bbe322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60cc4-70c0-4043-81e8-97be71ffa4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画像タグ" ma:readOnly="false" ma:fieldId="{5cf76f15-5ced-4ddc-b409-7134ff3c332f}" ma:taxonomyMulti="true" ma:sspId="e11d2887-7d44-46f2-be60-af6bd70e5d54"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f6ce71-f2af-4399-804e-8773bbe322f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ffa11d1-c12e-4afe-8e86-e16f823e0944}" ma:internalName="TaxCatchAll" ma:showField="CatchAllData" ma:web="1bf6ce71-f2af-4399-804e-8773bbe322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A9B182-A74B-463A-8185-F17D16CFD631}">
  <ds:schemaRefs>
    <ds:schemaRef ds:uri="1bf6ce71-f2af-4399-804e-8773bbe322f2"/>
    <ds:schemaRef ds:uri="ffd60cc4-70c0-4043-81e8-97be71ffa4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592245-DC30-4876-81FE-1595CCB0D3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Template>
  <TotalTime>41210</TotalTime>
  <Words>2378</Words>
  <Application>Microsoft Macintosh PowerPoint</Application>
  <PresentationFormat>ワイド画面</PresentationFormat>
  <Paragraphs>450</Paragraphs>
  <Slides>40</Slides>
  <Notes>27</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BIZ UDGothic</vt:lpstr>
      <vt:lpstr>Meiryo UI</vt:lpstr>
      <vt:lpstr>Meiryo</vt:lpstr>
      <vt:lpstr>游ゴシック</vt:lpstr>
      <vt:lpstr>Yu Gothic Medium</vt:lpstr>
      <vt:lpstr>Arial</vt:lpstr>
      <vt:lpstr>Helvetica Neue</vt:lpstr>
      <vt:lpstr>1_Office テーマ</vt:lpstr>
      <vt:lpstr>本日の流れ</vt:lpstr>
      <vt:lpstr>講座の運営元</vt:lpstr>
      <vt:lpstr>講座の運営元</vt:lpstr>
      <vt:lpstr>GFSのコンセプト</vt:lpstr>
      <vt:lpstr>PowerPoint プレゼンテーション</vt:lpstr>
      <vt:lpstr>GFS生徒の実績</vt:lpstr>
      <vt:lpstr>学習の方法</vt:lpstr>
      <vt:lpstr>　ヒアリング </vt:lpstr>
      <vt:lpstr>資産形成の3ステップ</vt:lpstr>
      <vt:lpstr>資産形成（イメージ）</vt:lpstr>
      <vt:lpstr>個別株で年利20%は難しい？</vt:lpstr>
      <vt:lpstr>PowerPoint プレゼンテーション</vt:lpstr>
      <vt:lpstr>PowerPoint プレゼンテーション</vt:lpstr>
      <vt:lpstr>PowerPoint プレゼンテーション</vt:lpstr>
      <vt:lpstr>PowerPoint プレゼンテーション</vt:lpstr>
      <vt:lpstr>投資を始める上での3つのポイント</vt:lpstr>
      <vt:lpstr>学習の方法</vt:lpstr>
      <vt:lpstr>株式投資は少額から可能</vt:lpstr>
      <vt:lpstr>GFS 3つのプラン</vt:lpstr>
      <vt:lpstr>ゴールドプラン</vt:lpstr>
      <vt:lpstr>ゴールドプラン</vt:lpstr>
      <vt:lpstr>ゴールドプラン</vt:lpstr>
      <vt:lpstr>ゴールドプラン</vt:lpstr>
      <vt:lpstr>プラチナプラン</vt:lpstr>
      <vt:lpstr>プラチナプラン</vt:lpstr>
      <vt:lpstr>受講料について</vt:lpstr>
      <vt:lpstr>受講料について</vt:lpstr>
      <vt:lpstr>受講料について</vt:lpstr>
      <vt:lpstr>受講料について</vt:lpstr>
      <vt:lpstr>受講料について</vt:lpstr>
      <vt:lpstr>受講料について</vt:lpstr>
      <vt:lpstr>受講料について</vt:lpstr>
      <vt:lpstr>受講料について</vt:lpstr>
      <vt:lpstr>受講料について</vt:lpstr>
      <vt:lpstr>決済方法について</vt:lpstr>
      <vt:lpstr>GFS 3つのプラン</vt:lpstr>
      <vt:lpstr>お支払い方法</vt:lpstr>
      <vt:lpstr>安心の保証制度について</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上野 由洋</dc:creator>
  <cp:lastModifiedBy>遠藤 悠汰</cp:lastModifiedBy>
  <cp:revision>61</cp:revision>
  <cp:lastPrinted>2024-02-04T04:53:55Z</cp:lastPrinted>
  <dcterms:created xsi:type="dcterms:W3CDTF">2022-10-06T06:54:31Z</dcterms:created>
  <dcterms:modified xsi:type="dcterms:W3CDTF">2026-01-30T09:57:26Z</dcterms:modified>
</cp:coreProperties>
</file>